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6"/>
  </p:notesMasterIdLst>
  <p:sldIdLst>
    <p:sldId id="443" r:id="rId2"/>
    <p:sldId id="435" r:id="rId3"/>
    <p:sldId id="458" r:id="rId4"/>
    <p:sldId id="449" r:id="rId5"/>
    <p:sldId id="359" r:id="rId6"/>
    <p:sldId id="451" r:id="rId7"/>
    <p:sldId id="450" r:id="rId8"/>
    <p:sldId id="452" r:id="rId9"/>
    <p:sldId id="468" r:id="rId10"/>
    <p:sldId id="377" r:id="rId11"/>
    <p:sldId id="378" r:id="rId12"/>
    <p:sldId id="437" r:id="rId13"/>
    <p:sldId id="363" r:id="rId14"/>
    <p:sldId id="364" r:id="rId15"/>
    <p:sldId id="365" r:id="rId16"/>
    <p:sldId id="360" r:id="rId17"/>
    <p:sldId id="361" r:id="rId18"/>
    <p:sldId id="453" r:id="rId19"/>
    <p:sldId id="439" r:id="rId20"/>
    <p:sldId id="438" r:id="rId21"/>
    <p:sldId id="366" r:id="rId22"/>
    <p:sldId id="261" r:id="rId23"/>
    <p:sldId id="371" r:id="rId24"/>
    <p:sldId id="372" r:id="rId25"/>
    <p:sldId id="370" r:id="rId26"/>
    <p:sldId id="374" r:id="rId27"/>
    <p:sldId id="375" r:id="rId28"/>
    <p:sldId id="466" r:id="rId29"/>
    <p:sldId id="462" r:id="rId30"/>
    <p:sldId id="459" r:id="rId31"/>
    <p:sldId id="461" r:id="rId32"/>
    <p:sldId id="460" r:id="rId33"/>
    <p:sldId id="442" r:id="rId34"/>
    <p:sldId id="455" r:id="rId35"/>
    <p:sldId id="456" r:id="rId36"/>
    <p:sldId id="454" r:id="rId37"/>
    <p:sldId id="457" r:id="rId38"/>
    <p:sldId id="373" r:id="rId39"/>
    <p:sldId id="259" r:id="rId40"/>
    <p:sldId id="369" r:id="rId41"/>
    <p:sldId id="447" r:id="rId42"/>
    <p:sldId id="445" r:id="rId43"/>
    <p:sldId id="446" r:id="rId44"/>
    <p:sldId id="448" r:id="rId45"/>
    <p:sldId id="444" r:id="rId46"/>
    <p:sldId id="440" r:id="rId47"/>
    <p:sldId id="464" r:id="rId48"/>
    <p:sldId id="465" r:id="rId49"/>
    <p:sldId id="467" r:id="rId50"/>
    <p:sldId id="463" r:id="rId51"/>
    <p:sldId id="260" r:id="rId52"/>
    <p:sldId id="263" r:id="rId53"/>
    <p:sldId id="358" r:id="rId54"/>
    <p:sldId id="441" r:id="rId5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4" d="100"/>
          <a:sy n="74" d="100"/>
        </p:scale>
        <p:origin x="475" y="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3.png>
</file>

<file path=ppt/media/image4.png>
</file>

<file path=ppt/media/image5.png>
</file>

<file path=ppt/media/image6.png>
</file>

<file path=ppt/media/image7.png>
</file>

<file path=ppt/media/image70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5DA875-C9E4-4CF2-8AC4-4C9BA5B76225}" type="datetimeFigureOut">
              <a:rPr lang="en-US" smtClean="0"/>
              <a:t>12/23/2022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FB2585-B6DB-477E-8EED-3D2DB5722D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4972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30135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02E98A-29D4-4603-A2F5-F07FA0B71D2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7965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02E98A-29D4-4603-A2F5-F07FA0B71D2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2990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0873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14013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7527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64082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78802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49252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188792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20297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371139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67377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27219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9713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01227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5244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67144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27042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58447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1296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02E98A-29D4-4603-A2F5-F07FA0B71D2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0765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87DCA-4CE6-48C9-A578-C87C967529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BF8F19-C955-4E3E-981C-4312C2EE04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A1F775-94EB-497C-B286-DA9A53EBB4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12/23/2022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992712-E7D7-4F33-A374-ECD25DF07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5B8940-CBEA-49DE-B605-E5DEDD3F5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7322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CD7DBB-0121-43E2-8D1C-A9790DE80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7DB1B3-E63D-41CD-BB54-2FCBAB3BC3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A6C8A4-EAA8-4C0D-B059-36CE39AD2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12/23/2022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37857F-01ED-47BF-9526-E8F13FB81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C2BAB6-BB19-45D7-877A-34F6BA860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104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5E743E-EBA9-47D5-95F1-1BE4336DE7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FD8242-2871-49D7-9148-266A19186E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45C459-EEF1-425A-9411-1CBD6FFF42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12/23/2022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BCDBFC-13F7-491C-BD1D-485C07DE2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55A35A-09B2-44E5-BE68-0F4694F02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6700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79413" y="1388226"/>
            <a:ext cx="11525250" cy="5290388"/>
          </a:xfrm>
          <a:prstGeom prst="rect">
            <a:avLst/>
          </a:prstGeom>
        </p:spPr>
        <p:txBody>
          <a:bodyPr/>
          <a:lstStyle>
            <a:lvl1pPr>
              <a:spcBef>
                <a:spcPts val="1400"/>
              </a:spcBef>
              <a:defRPr b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06917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3F4DE-A89F-424C-BE0D-8D9A8C912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DE8E1D-47B8-44FB-A126-07E3AFFF69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7FF915-9582-4989-BF6E-AB35FA64BA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12/23/2022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390C56-A2EA-4439-9CA3-DEF03FCB5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8D26C6-9EC4-46B8-89AE-6DF86A848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4599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7A968-BDD7-470A-A82C-DC98B1467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DCCCFD-81DC-42A7-B33E-9FDC439AC9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AE9ECE-B884-430C-84E9-615DB5A5C0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12/23/2022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2C0A9A-EB57-470F-9427-3505045EB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84933-7746-4DE7-8C63-7FAD2636A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9108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89D7B-DD81-4079-B8EA-D2F73B06A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3297E6-4C09-4A9A-9BEC-16CCD41B99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9000B6-D4DC-4CC9-A100-8E71D6590C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B65153-7194-4370-A6FA-6B78EE3719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12/23/2022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C103A6-1307-48B4-8C45-82C6E6486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C4EC67-9EB0-4E9A-A3D7-C151EBCBD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8556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078DA-5033-43A3-B1A3-C85628132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0124A4-27A6-4C99-A381-B387B26DB5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80E372-1BEB-4E5E-BC4F-2C11A4C1DA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8E23D9-53CC-440A-A060-8EBCA1A843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69AF57-2AAB-4B06-BF5F-06DC228607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B52C2E-F698-4BDC-A0B1-D8B075B586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12/23/2022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221F43-7DF2-47DA-BA53-F28DEF940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61DA30-6B72-4943-8D4E-9E47219C2A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3889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BD1BD-6B6F-4589-8A21-D12CCC9ED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C0FF7C-395B-4D4C-A2BB-9487422E2E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12/23/2022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4B8478-0161-485D-82C7-78F093A67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7F65D3-522F-48CF-B27F-8FBA06261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2263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444315-DD88-4291-A33C-980F7D9B88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12/23/2022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03290B-BB68-468C-910B-DB215C4581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67671E-6703-4667-BF15-4C1D74810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147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05CA29-80D8-48E1-8AF1-C6FCE57E1D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4D6717-2214-4BB7-97E4-26E0B2C3A1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97170E-99DE-416D-B788-E25C803544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2087BE-DC6A-44A9-BEC9-16F56F3E0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12/23/2022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15E335-1292-4290-894A-E7D20509BB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2432CA-FF2C-46DA-8D34-BDB2CA70D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4171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0DF82-0460-4EBA-9457-646348773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93BE4-8591-4B99-9839-870A289DFE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46A6FE-66C4-414E-A8CD-1FD5E3FBD8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3539CF-1AAA-4A3D-A2B2-F73BAFCB2E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12/23/2022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9155AA-E7CF-483B-BAB2-FFE2BCA73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B0604F-7314-49DB-AA4F-037814545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2586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011D7C9-66B5-4179-9195-1676D9DB1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205F5D-8DCD-4DF9-82CD-4C9944B02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5A91F5-AF09-4922-B48B-A40048ADF0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FA3DF6-D5CA-4DA1-BD69-4E952F2955F7}" type="datetimeFigureOut">
              <a:rPr lang="en-US" smtClean="0"/>
              <a:t>12/23/2022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3B8371-0F33-413D-85B9-C6EA75FD49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CCA168-EDAD-429D-B464-1A7FF3CF15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6134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504.08083.pdf" TargetMode="External"/><Relationship Id="rId2" Type="http://schemas.openxmlformats.org/officeDocument/2006/relationships/hyperlink" Target="https://arxiv.org/pdf/1312.2249.pdf" TargetMode="Externa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703.06870.pdf" TargetMode="External"/><Relationship Id="rId2" Type="http://schemas.openxmlformats.org/officeDocument/2006/relationships/hyperlink" Target="https://arxiv.org/pdf/1506.01497.pdf" TargetMode="Externa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506.02640" TargetMode="External"/><Relationship Id="rId2" Type="http://schemas.openxmlformats.org/officeDocument/2006/relationships/hyperlink" Target="https://arxiv.org/abs/1512.02325" TargetMode="Externa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arxiv.org/abs/1804.02767" TargetMode="External"/><Relationship Id="rId4" Type="http://schemas.openxmlformats.org/officeDocument/2006/relationships/hyperlink" Target="https://arxiv.org/abs/1612.08242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1.07706#:~:text=Autonomous%20vehicles%20rely%20on%20the,barriers%20in%20the%20vehicle's%20vicinity.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cloud.google.com/vision/automl/object-detection/docs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docs.microsoft.com/en-us/azure/cognitive-services/custom-vision-service/get-started-build-detector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512.02325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arxiv.org/abs/1612.08242" TargetMode="External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506.02640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arxiv.org/abs/1612.08242" TargetMode="External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EAD34-FE4D-4A41-82A2-2236156312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8955" y="273713"/>
            <a:ext cx="9601200" cy="2387600"/>
          </a:xfrm>
        </p:spPr>
        <p:txBody>
          <a:bodyPr>
            <a:normAutofit/>
          </a:bodyPr>
          <a:lstStyle/>
          <a:p>
            <a:r>
              <a:rPr lang="en-US" dirty="0">
                <a:latin typeface="+mn-lt"/>
              </a:rPr>
              <a:t>CSCI E-25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Computer Vision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5A855A-A2B4-41D5-81C1-CAA6D45AA9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7555" y="3946867"/>
            <a:ext cx="9144000" cy="494102"/>
          </a:xfrm>
        </p:spPr>
        <p:txBody>
          <a:bodyPr/>
          <a:lstStyle/>
          <a:p>
            <a:r>
              <a:rPr lang="en-US" dirty="0"/>
              <a:t>Steve Elston</a:t>
            </a:r>
          </a:p>
          <a:p>
            <a:endParaRPr lang="en-US" dirty="0"/>
          </a:p>
        </p:txBody>
      </p:sp>
      <p:pic>
        <p:nvPicPr>
          <p:cNvPr id="1026" name="Picture 2" descr="Image result for harvard extension school logo">
            <a:extLst>
              <a:ext uri="{FF2B5EF4-FFF2-40B4-BE49-F238E27FC236}">
                <a16:creationId xmlns:a16="http://schemas.microsoft.com/office/drawing/2014/main" id="{0512F5AD-ED64-4E88-80AB-F8D75DDF28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9093" y="4750441"/>
            <a:ext cx="3333750" cy="137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169F207C-EF37-41D2-8510-622FD323B072}"/>
              </a:ext>
            </a:extLst>
          </p:cNvPr>
          <p:cNvSpPr txBox="1">
            <a:spLocks/>
          </p:cNvSpPr>
          <p:nvPr/>
        </p:nvSpPr>
        <p:spPr>
          <a:xfrm>
            <a:off x="1382693" y="6306671"/>
            <a:ext cx="9144000" cy="4941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Copyright 2020, 2021,2022, Stephen F Elston. All rights reserved.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6C37018-A4F9-4B1C-806D-0E7F64A950E8}"/>
              </a:ext>
            </a:extLst>
          </p:cNvPr>
          <p:cNvSpPr txBox="1"/>
          <p:nvPr/>
        </p:nvSpPr>
        <p:spPr>
          <a:xfrm>
            <a:off x="788724" y="2851645"/>
            <a:ext cx="110363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Object Detection</a:t>
            </a:r>
          </a:p>
        </p:txBody>
      </p:sp>
    </p:spTree>
    <p:extLst>
      <p:ext uri="{BB962C8B-B14F-4D97-AF65-F5344CB8AC3E}">
        <p14:creationId xmlns:p14="http://schemas.microsoft.com/office/powerpoint/2010/main" val="22610687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Evolution of Object Detection Algorithms 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276609" y="1098231"/>
            <a:ext cx="1108881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An incomplete list of seminal object detection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2"/>
              </a:rPr>
              <a:t>Erhan et. al., 2013</a:t>
            </a:r>
            <a:r>
              <a:rPr lang="en-US" sz="2800" dirty="0"/>
              <a:t>, Scalable Object Detection using Deep Neural Networks, introduced the R-CNN algorithm the first widely accepted deep learning object detection algorithm. R-CNN demonstrated a significant improvement in object recognition accuracy over classical methods. However, this algorithm is too slow for real-time video processing.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>
                <a:hlinkClick r:id="rId3"/>
              </a:rPr>
              <a:t>Girshick</a:t>
            </a:r>
            <a:r>
              <a:rPr lang="en-US" sz="2800" dirty="0">
                <a:hlinkClick r:id="rId3"/>
              </a:rPr>
              <a:t>, 2015</a:t>
            </a:r>
            <a:r>
              <a:rPr lang="en-US" sz="2800" dirty="0"/>
              <a:t>, Fast R-CNN simplified the required computations but still too slow for real-time video.  </a:t>
            </a:r>
          </a:p>
        </p:txBody>
      </p:sp>
    </p:spTree>
    <p:extLst>
      <p:ext uri="{BB962C8B-B14F-4D97-AF65-F5344CB8AC3E}">
        <p14:creationId xmlns:p14="http://schemas.microsoft.com/office/powerpoint/2010/main" val="2202528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Evolution of Object Detection Algorithms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276609" y="1098231"/>
            <a:ext cx="1108881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An incomplete list of seminal object detection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2"/>
              </a:rPr>
              <a:t>Ren et. al., 2016</a:t>
            </a:r>
            <a:r>
              <a:rPr lang="en-US" sz="2800" dirty="0"/>
              <a:t>, Faster R-CNN algorithm, but computational complexity of the algorithm was still rather high.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3"/>
              </a:rPr>
              <a:t>He, et. al. in 2018</a:t>
            </a:r>
            <a:r>
              <a:rPr lang="en-US" sz="2800" dirty="0"/>
              <a:t> Mask R-CNN algorithm exhibits significantly improved object detection accuracy, particularly when there are large numbers of objects, such as flock of birds or a crowd of people. While not efficient enough for real-time video, but accurate for complex scenes</a:t>
            </a:r>
          </a:p>
        </p:txBody>
      </p:sp>
    </p:spTree>
    <p:extLst>
      <p:ext uri="{BB962C8B-B14F-4D97-AF65-F5344CB8AC3E}">
        <p14:creationId xmlns:p14="http://schemas.microsoft.com/office/powerpoint/2010/main" val="816401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Evolution of Object Detection Algorithms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276609" y="1098231"/>
            <a:ext cx="11088814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An incomplete list of seminal object detection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Single shot real-time object detection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2"/>
              </a:rPr>
              <a:t>Lui et. al., 2016,</a:t>
            </a:r>
            <a:r>
              <a:rPr lang="en-US" sz="2800" dirty="0"/>
              <a:t> Single shot </a:t>
            </a:r>
            <a:r>
              <a:rPr lang="en-US" sz="2800" dirty="0" err="1"/>
              <a:t>Multibox</a:t>
            </a:r>
            <a:r>
              <a:rPr lang="en-US" sz="2800" dirty="0"/>
              <a:t> Detector performs bounding box fitting, object detection, and classification in one step. This single shot algorithm provides real time performance for video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3"/>
              </a:rPr>
              <a:t>Redmon, et. al. 2016</a:t>
            </a:r>
            <a:r>
              <a:rPr lang="en-US" sz="2800" dirty="0"/>
              <a:t>, You Only Look Once: Uniﬁed, Real-Time Object Detection (YOLO) is an alternative single shot detector. YOLO version 1 suffered from low accuracy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4"/>
              </a:rPr>
              <a:t>Redmon, et. al., 2016</a:t>
            </a:r>
            <a:r>
              <a:rPr lang="en-US" sz="2800" dirty="0"/>
              <a:t>, YOLO 9000: Better, Faster, Stronger (aka YOLO v2) made several improvements over the original algorithm. Included the combination of efficient CNN, larger, integrated training data set.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5"/>
              </a:rPr>
              <a:t>Redmon, et. al., 2016</a:t>
            </a:r>
            <a:r>
              <a:rPr lang="en-US" sz="2800" dirty="0"/>
              <a:t>, YOLOv3: An Incremental Improvement, primarily new CNN. 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71022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Parameterization of Bounding Boxes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97219" y="1199149"/>
            <a:ext cx="110541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Need a stable parameterization of 4 parameters of bounding box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260693" y="1905807"/>
            <a:ext cx="6938925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Start with a prior or prototype for the bounding box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/>
              <a:t>c</a:t>
            </a:r>
            <a:r>
              <a:rPr lang="en-US" sz="2800" i="1" baseline="-25000" dirty="0"/>
              <a:t>x</a:t>
            </a:r>
            <a:r>
              <a:rPr lang="en-US" sz="2800" i="1" dirty="0"/>
              <a:t>, c</a:t>
            </a:r>
            <a:r>
              <a:rPr lang="en-US" sz="2800" i="1" baseline="-25000" dirty="0"/>
              <a:t>y</a:t>
            </a:r>
            <a:r>
              <a:rPr lang="en-US" sz="2800" i="1" dirty="0"/>
              <a:t> </a:t>
            </a:r>
            <a:r>
              <a:rPr lang="en-US" sz="2800" dirty="0"/>
              <a:t>is center of the prior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/>
              <a:t>p</a:t>
            </a:r>
            <a:r>
              <a:rPr lang="en-US" sz="2800" i="1" baseline="-25000" dirty="0"/>
              <a:t>w</a:t>
            </a:r>
            <a:r>
              <a:rPr lang="en-US" sz="2800" dirty="0"/>
              <a:t> is the width prior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 err="1"/>
              <a:t>p</a:t>
            </a:r>
            <a:r>
              <a:rPr lang="en-US" sz="2800" i="1" baseline="-25000" dirty="0" err="1"/>
              <a:t>h</a:t>
            </a:r>
            <a:r>
              <a:rPr lang="en-US" sz="2800" dirty="0"/>
              <a:t> is the height prior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 compute the best fit box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/>
              <a:t>b</a:t>
            </a:r>
            <a:r>
              <a:rPr lang="en-US" sz="2800" i="1" baseline="-25000" dirty="0"/>
              <a:t>x</a:t>
            </a:r>
            <a:r>
              <a:rPr lang="en-US" sz="2800" i="1" dirty="0"/>
              <a:t>, b</a:t>
            </a:r>
            <a:r>
              <a:rPr lang="en-US" sz="2800" i="1" baseline="-25000" dirty="0"/>
              <a:t>y</a:t>
            </a:r>
            <a:r>
              <a:rPr lang="en-US" sz="2800" i="1" dirty="0"/>
              <a:t> </a:t>
            </a:r>
            <a:r>
              <a:rPr lang="en-US" sz="2800" dirty="0"/>
              <a:t>is center of bounding box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 err="1"/>
              <a:t>b</a:t>
            </a:r>
            <a:r>
              <a:rPr lang="en-US" sz="2800" i="1" baseline="-25000" dirty="0" err="1"/>
              <a:t>w</a:t>
            </a:r>
            <a:r>
              <a:rPr lang="en-US" sz="2800" dirty="0"/>
              <a:t> is the width of the bounding box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 err="1"/>
              <a:t>b</a:t>
            </a:r>
            <a:r>
              <a:rPr lang="en-US" sz="2800" i="1" baseline="-25000" dirty="0" err="1"/>
              <a:t>h</a:t>
            </a:r>
            <a:r>
              <a:rPr lang="en-US" sz="2800" dirty="0"/>
              <a:t> is the Hight of the bounding box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74CA567-BA6F-4345-B6CF-6DFDF9D90C06}"/>
              </a:ext>
            </a:extLst>
          </p:cNvPr>
          <p:cNvSpPr/>
          <p:nvPr/>
        </p:nvSpPr>
        <p:spPr>
          <a:xfrm>
            <a:off x="8158328" y="2958369"/>
            <a:ext cx="3046443" cy="142947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59DB2BC-717F-408C-B773-2189EE5B60F7}"/>
              </a:ext>
            </a:extLst>
          </p:cNvPr>
          <p:cNvSpPr/>
          <p:nvPr/>
        </p:nvSpPr>
        <p:spPr>
          <a:xfrm>
            <a:off x="9537563" y="3606423"/>
            <a:ext cx="141806" cy="1418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F03C28-F84D-4849-B0AB-8F8DC4450CA5}"/>
              </a:ext>
            </a:extLst>
          </p:cNvPr>
          <p:cNvSpPr txBox="1"/>
          <p:nvPr/>
        </p:nvSpPr>
        <p:spPr>
          <a:xfrm>
            <a:off x="8811423" y="3375590"/>
            <a:ext cx="797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</a:t>
            </a:r>
            <a:r>
              <a:rPr lang="en-US" sz="2400" baseline="-25000" dirty="0"/>
              <a:t>x</a:t>
            </a:r>
            <a:r>
              <a:rPr lang="en-US" sz="2400" dirty="0"/>
              <a:t>, c</a:t>
            </a:r>
            <a:r>
              <a:rPr lang="en-US" sz="2400" baseline="-25000" dirty="0"/>
              <a:t>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0832F5A-0402-4969-9A8C-4EB25E5D5F13}"/>
              </a:ext>
            </a:extLst>
          </p:cNvPr>
          <p:cNvSpPr/>
          <p:nvPr/>
        </p:nvSpPr>
        <p:spPr>
          <a:xfrm>
            <a:off x="8620193" y="3290297"/>
            <a:ext cx="2721429" cy="1020162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506C9AA-F7A1-4DFE-AFDB-84F3AF2165D9}"/>
              </a:ext>
            </a:extLst>
          </p:cNvPr>
          <p:cNvSpPr/>
          <p:nvPr/>
        </p:nvSpPr>
        <p:spPr>
          <a:xfrm>
            <a:off x="9910004" y="3729476"/>
            <a:ext cx="141806" cy="141804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77840DA-11CB-493D-8EFF-BAA7D0011338}"/>
              </a:ext>
            </a:extLst>
          </p:cNvPr>
          <p:cNvSpPr txBox="1"/>
          <p:nvPr/>
        </p:nvSpPr>
        <p:spPr>
          <a:xfrm>
            <a:off x="10016245" y="3498643"/>
            <a:ext cx="83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</a:t>
            </a:r>
            <a:r>
              <a:rPr lang="en-US" sz="2400" baseline="-25000" dirty="0"/>
              <a:t>x</a:t>
            </a:r>
            <a:r>
              <a:rPr lang="en-US" sz="2400" dirty="0"/>
              <a:t>, b</a:t>
            </a:r>
            <a:r>
              <a:rPr lang="en-US" sz="2400" baseline="-25000" dirty="0"/>
              <a:t>y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8F5701E-6C8F-40D8-B94E-86CCED592AF3}"/>
              </a:ext>
            </a:extLst>
          </p:cNvPr>
          <p:cNvCxnSpPr>
            <a:cxnSpLocks/>
            <a:stCxn id="25" idx="1"/>
          </p:cNvCxnSpPr>
          <p:nvPr/>
        </p:nvCxnSpPr>
        <p:spPr>
          <a:xfrm flipH="1">
            <a:off x="8119509" y="2724223"/>
            <a:ext cx="125913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0D4FAF0-8CF8-4230-B135-C210284BCE79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9838288" y="2724223"/>
            <a:ext cx="136648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385B227-86FB-4A3A-84D5-824BDD7A8D15}"/>
              </a:ext>
            </a:extLst>
          </p:cNvPr>
          <p:cNvSpPr txBox="1"/>
          <p:nvPr/>
        </p:nvSpPr>
        <p:spPr>
          <a:xfrm>
            <a:off x="9378643" y="252416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</a:t>
            </a:r>
            <a:r>
              <a:rPr lang="en-US" sz="2000" baseline="-25000" dirty="0"/>
              <a:t>w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EDEC832-E39E-439C-9395-3854503D81F0}"/>
              </a:ext>
            </a:extLst>
          </p:cNvPr>
          <p:cNvCxnSpPr>
            <a:cxnSpLocks/>
          </p:cNvCxnSpPr>
          <p:nvPr/>
        </p:nvCxnSpPr>
        <p:spPr>
          <a:xfrm flipH="1">
            <a:off x="11599191" y="4008248"/>
            <a:ext cx="1" cy="30221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38C5931-A968-4AB0-92DD-A946520AC3BD}"/>
              </a:ext>
            </a:extLst>
          </p:cNvPr>
          <p:cNvSpPr txBox="1"/>
          <p:nvPr/>
        </p:nvSpPr>
        <p:spPr>
          <a:xfrm>
            <a:off x="11361946" y="360813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</a:t>
            </a:r>
            <a:r>
              <a:rPr lang="en-US" sz="2000" baseline="-25000" dirty="0"/>
              <a:t>h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A143361-2D1C-4EC3-9674-0B5DBB22F143}"/>
              </a:ext>
            </a:extLst>
          </p:cNvPr>
          <p:cNvCxnSpPr>
            <a:cxnSpLocks/>
            <a:stCxn id="27" idx="0"/>
          </p:cNvCxnSpPr>
          <p:nvPr/>
        </p:nvCxnSpPr>
        <p:spPr>
          <a:xfrm flipV="1">
            <a:off x="11591769" y="3267920"/>
            <a:ext cx="0" cy="340218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8168104-5412-427E-86F4-36D8370AA362}"/>
              </a:ext>
            </a:extLst>
          </p:cNvPr>
          <p:cNvCxnSpPr>
            <a:cxnSpLocks/>
          </p:cNvCxnSpPr>
          <p:nvPr/>
        </p:nvCxnSpPr>
        <p:spPr>
          <a:xfrm>
            <a:off x="7915606" y="3837255"/>
            <a:ext cx="6561" cy="550587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2EA2EDA-F351-4F4C-B8BB-119E3CDD9FC8}"/>
              </a:ext>
            </a:extLst>
          </p:cNvPr>
          <p:cNvCxnSpPr>
            <a:cxnSpLocks/>
          </p:cNvCxnSpPr>
          <p:nvPr/>
        </p:nvCxnSpPr>
        <p:spPr>
          <a:xfrm flipV="1">
            <a:off x="7908182" y="2958369"/>
            <a:ext cx="0" cy="478776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E65A031-B69E-4976-8FDB-A963C51D8478}"/>
              </a:ext>
            </a:extLst>
          </p:cNvPr>
          <p:cNvCxnSpPr>
            <a:cxnSpLocks/>
            <a:stCxn id="39" idx="1"/>
          </p:cNvCxnSpPr>
          <p:nvPr/>
        </p:nvCxnSpPr>
        <p:spPr>
          <a:xfrm flipH="1">
            <a:off x="8620193" y="4642387"/>
            <a:ext cx="1152870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BAC1E20-2923-4434-AF20-2767B94AB603}"/>
              </a:ext>
            </a:extLst>
          </p:cNvPr>
          <p:cNvCxnSpPr>
            <a:cxnSpLocks/>
            <a:stCxn id="39" idx="3"/>
          </p:cNvCxnSpPr>
          <p:nvPr/>
        </p:nvCxnSpPr>
        <p:spPr>
          <a:xfrm>
            <a:off x="10232708" y="4642387"/>
            <a:ext cx="1129238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4C731AE7-06BC-48E4-B420-3534472B2176}"/>
              </a:ext>
            </a:extLst>
          </p:cNvPr>
          <p:cNvSpPr txBox="1"/>
          <p:nvPr/>
        </p:nvSpPr>
        <p:spPr>
          <a:xfrm>
            <a:off x="9773063" y="4442332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b</a:t>
            </a:r>
            <a:r>
              <a:rPr lang="en-US" sz="2000" baseline="-25000" dirty="0" err="1"/>
              <a:t>w</a:t>
            </a:r>
            <a:endParaRPr lang="en-US" sz="2000" baseline="-250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7B8D059-4085-4621-8E37-8321B26F1415}"/>
              </a:ext>
            </a:extLst>
          </p:cNvPr>
          <p:cNvSpPr txBox="1"/>
          <p:nvPr/>
        </p:nvSpPr>
        <p:spPr>
          <a:xfrm>
            <a:off x="7670936" y="3391623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p</a:t>
            </a:r>
            <a:r>
              <a:rPr lang="en-US" sz="2000" baseline="-25000" dirty="0" err="1"/>
              <a:t>h</a:t>
            </a:r>
            <a:endParaRPr lang="en-US" sz="2000" baseline="-25000" dirty="0"/>
          </a:p>
        </p:txBody>
      </p:sp>
    </p:spTree>
    <p:extLst>
      <p:ext uri="{BB962C8B-B14F-4D97-AF65-F5344CB8AC3E}">
        <p14:creationId xmlns:p14="http://schemas.microsoft.com/office/powerpoint/2010/main" val="4252706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/>
      <p:bldP spid="20" grpId="0" animBg="1"/>
      <p:bldP spid="21" grpId="0" animBg="1"/>
      <p:bldP spid="22" grpId="0"/>
      <p:bldP spid="25" grpId="0"/>
      <p:bldP spid="27" grpId="0"/>
      <p:bldP spid="39" grpId="0"/>
      <p:bldP spid="4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Parameterization of Bounding Boxes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97219" y="1199149"/>
            <a:ext cx="110541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Need a stable parameterization of 4 parameters of bounding box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504644" y="1756352"/>
            <a:ext cx="714596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 naive approach is to solve a linear system of equations for parameters, </a:t>
            </a:r>
            <a:r>
              <a:rPr lang="en-US" sz="2800" i="1" dirty="0" err="1"/>
              <a:t>t</a:t>
            </a:r>
            <a:r>
              <a:rPr lang="en-US" sz="2800" i="1" baseline="-25000" dirty="0" err="1"/>
              <a:t>x</a:t>
            </a:r>
            <a:r>
              <a:rPr lang="en-US" sz="2800" i="1" dirty="0"/>
              <a:t>, t</a:t>
            </a:r>
            <a:r>
              <a:rPr lang="en-US" sz="2800" i="1" baseline="-25000" dirty="0"/>
              <a:t>y</a:t>
            </a:r>
            <a:r>
              <a:rPr lang="en-US" sz="2800" i="1" dirty="0"/>
              <a:t>, </a:t>
            </a:r>
            <a:r>
              <a:rPr lang="en-US" sz="2800" i="1" dirty="0" err="1"/>
              <a:t>t</a:t>
            </a:r>
            <a:r>
              <a:rPr lang="en-US" sz="2800" i="1" baseline="-25000" dirty="0" err="1"/>
              <a:t>u</a:t>
            </a:r>
            <a:r>
              <a:rPr lang="en-US" sz="2800" i="1" dirty="0"/>
              <a:t>, </a:t>
            </a:r>
            <a:r>
              <a:rPr lang="en-US" sz="2800" i="1" dirty="0" err="1"/>
              <a:t>t</a:t>
            </a:r>
            <a:r>
              <a:rPr lang="en-US" sz="2800" i="1" baseline="-25000" dirty="0" err="1"/>
              <a:t>h</a:t>
            </a:r>
            <a:r>
              <a:rPr lang="en-US" sz="2800" dirty="0"/>
              <a:t>:</a:t>
            </a:r>
            <a:br>
              <a:rPr lang="en-US" sz="2800" dirty="0"/>
            </a:b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But parameters of the bounding box are unconstrained!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Solution can be unstable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74CA567-BA6F-4345-B6CF-6DFDF9D90C06}"/>
              </a:ext>
            </a:extLst>
          </p:cNvPr>
          <p:cNvSpPr/>
          <p:nvPr/>
        </p:nvSpPr>
        <p:spPr>
          <a:xfrm>
            <a:off x="8158328" y="2958369"/>
            <a:ext cx="3046443" cy="142947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59DB2BC-717F-408C-B773-2189EE5B60F7}"/>
              </a:ext>
            </a:extLst>
          </p:cNvPr>
          <p:cNvSpPr/>
          <p:nvPr/>
        </p:nvSpPr>
        <p:spPr>
          <a:xfrm>
            <a:off x="9537563" y="3606423"/>
            <a:ext cx="141806" cy="1418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F03C28-F84D-4849-B0AB-8F8DC4450CA5}"/>
              </a:ext>
            </a:extLst>
          </p:cNvPr>
          <p:cNvSpPr txBox="1"/>
          <p:nvPr/>
        </p:nvSpPr>
        <p:spPr>
          <a:xfrm>
            <a:off x="8811423" y="3375590"/>
            <a:ext cx="797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</a:t>
            </a:r>
            <a:r>
              <a:rPr lang="en-US" sz="2400" baseline="-25000" dirty="0"/>
              <a:t>x</a:t>
            </a:r>
            <a:r>
              <a:rPr lang="en-US" sz="2400" dirty="0"/>
              <a:t>, c</a:t>
            </a:r>
            <a:r>
              <a:rPr lang="en-US" sz="2400" baseline="-25000" dirty="0"/>
              <a:t>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0832F5A-0402-4969-9A8C-4EB25E5D5F13}"/>
              </a:ext>
            </a:extLst>
          </p:cNvPr>
          <p:cNvSpPr/>
          <p:nvPr/>
        </p:nvSpPr>
        <p:spPr>
          <a:xfrm>
            <a:off x="8620193" y="3290297"/>
            <a:ext cx="2721429" cy="1020162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506C9AA-F7A1-4DFE-AFDB-84F3AF2165D9}"/>
              </a:ext>
            </a:extLst>
          </p:cNvPr>
          <p:cNvSpPr/>
          <p:nvPr/>
        </p:nvSpPr>
        <p:spPr>
          <a:xfrm>
            <a:off x="9910004" y="3729476"/>
            <a:ext cx="141806" cy="141804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77840DA-11CB-493D-8EFF-BAA7D0011338}"/>
              </a:ext>
            </a:extLst>
          </p:cNvPr>
          <p:cNvSpPr txBox="1"/>
          <p:nvPr/>
        </p:nvSpPr>
        <p:spPr>
          <a:xfrm>
            <a:off x="10016245" y="3498643"/>
            <a:ext cx="83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</a:t>
            </a:r>
            <a:r>
              <a:rPr lang="en-US" sz="2400" baseline="-25000" dirty="0"/>
              <a:t>x</a:t>
            </a:r>
            <a:r>
              <a:rPr lang="en-US" sz="2400" dirty="0"/>
              <a:t>, b</a:t>
            </a:r>
            <a:r>
              <a:rPr lang="en-US" sz="2400" baseline="-25000" dirty="0"/>
              <a:t>y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8F5701E-6C8F-40D8-B94E-86CCED592AF3}"/>
              </a:ext>
            </a:extLst>
          </p:cNvPr>
          <p:cNvCxnSpPr>
            <a:cxnSpLocks/>
            <a:stCxn id="25" idx="1"/>
          </p:cNvCxnSpPr>
          <p:nvPr/>
        </p:nvCxnSpPr>
        <p:spPr>
          <a:xfrm flipH="1">
            <a:off x="8119509" y="2724223"/>
            <a:ext cx="125913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0D4FAF0-8CF8-4230-B135-C210284BCE79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9838288" y="2724223"/>
            <a:ext cx="136648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385B227-86FB-4A3A-84D5-824BDD7A8D15}"/>
              </a:ext>
            </a:extLst>
          </p:cNvPr>
          <p:cNvSpPr txBox="1"/>
          <p:nvPr/>
        </p:nvSpPr>
        <p:spPr>
          <a:xfrm>
            <a:off x="9378643" y="252416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</a:t>
            </a:r>
            <a:r>
              <a:rPr lang="en-US" sz="2000" baseline="-25000" dirty="0"/>
              <a:t>w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EDEC832-E39E-439C-9395-3854503D81F0}"/>
              </a:ext>
            </a:extLst>
          </p:cNvPr>
          <p:cNvCxnSpPr>
            <a:cxnSpLocks/>
          </p:cNvCxnSpPr>
          <p:nvPr/>
        </p:nvCxnSpPr>
        <p:spPr>
          <a:xfrm flipH="1">
            <a:off x="11599191" y="4008248"/>
            <a:ext cx="1" cy="30221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38C5931-A968-4AB0-92DD-A946520AC3BD}"/>
              </a:ext>
            </a:extLst>
          </p:cNvPr>
          <p:cNvSpPr txBox="1"/>
          <p:nvPr/>
        </p:nvSpPr>
        <p:spPr>
          <a:xfrm>
            <a:off x="11361946" y="360813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</a:t>
            </a:r>
            <a:r>
              <a:rPr lang="en-US" sz="2000" baseline="-25000" dirty="0"/>
              <a:t>h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A143361-2D1C-4EC3-9674-0B5DBB22F143}"/>
              </a:ext>
            </a:extLst>
          </p:cNvPr>
          <p:cNvCxnSpPr>
            <a:cxnSpLocks/>
            <a:stCxn id="27" idx="0"/>
          </p:cNvCxnSpPr>
          <p:nvPr/>
        </p:nvCxnSpPr>
        <p:spPr>
          <a:xfrm flipV="1">
            <a:off x="11591769" y="3267920"/>
            <a:ext cx="0" cy="340218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8168104-5412-427E-86F4-36D8370AA362}"/>
              </a:ext>
            </a:extLst>
          </p:cNvPr>
          <p:cNvCxnSpPr>
            <a:cxnSpLocks/>
          </p:cNvCxnSpPr>
          <p:nvPr/>
        </p:nvCxnSpPr>
        <p:spPr>
          <a:xfrm>
            <a:off x="7915606" y="3837255"/>
            <a:ext cx="6561" cy="550587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2EA2EDA-F351-4F4C-B8BB-119E3CDD9FC8}"/>
              </a:ext>
            </a:extLst>
          </p:cNvPr>
          <p:cNvCxnSpPr>
            <a:cxnSpLocks/>
          </p:cNvCxnSpPr>
          <p:nvPr/>
        </p:nvCxnSpPr>
        <p:spPr>
          <a:xfrm flipV="1">
            <a:off x="7908182" y="2958369"/>
            <a:ext cx="0" cy="478776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E65A031-B69E-4976-8FDB-A963C51D8478}"/>
              </a:ext>
            </a:extLst>
          </p:cNvPr>
          <p:cNvCxnSpPr>
            <a:cxnSpLocks/>
            <a:stCxn id="39" idx="1"/>
          </p:cNvCxnSpPr>
          <p:nvPr/>
        </p:nvCxnSpPr>
        <p:spPr>
          <a:xfrm flipH="1">
            <a:off x="8620193" y="4642387"/>
            <a:ext cx="1152870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BAC1E20-2923-4434-AF20-2767B94AB603}"/>
              </a:ext>
            </a:extLst>
          </p:cNvPr>
          <p:cNvCxnSpPr>
            <a:cxnSpLocks/>
            <a:stCxn id="39" idx="3"/>
          </p:cNvCxnSpPr>
          <p:nvPr/>
        </p:nvCxnSpPr>
        <p:spPr>
          <a:xfrm>
            <a:off x="10232708" y="4642387"/>
            <a:ext cx="1129238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4C731AE7-06BC-48E4-B420-3534472B2176}"/>
              </a:ext>
            </a:extLst>
          </p:cNvPr>
          <p:cNvSpPr txBox="1"/>
          <p:nvPr/>
        </p:nvSpPr>
        <p:spPr>
          <a:xfrm>
            <a:off x="9773063" y="4442332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b</a:t>
            </a:r>
            <a:r>
              <a:rPr lang="en-US" sz="2000" baseline="-25000" dirty="0" err="1"/>
              <a:t>w</a:t>
            </a:r>
            <a:endParaRPr lang="en-US" sz="2000" baseline="-250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7B8D059-4085-4621-8E37-8321B26F1415}"/>
              </a:ext>
            </a:extLst>
          </p:cNvPr>
          <p:cNvSpPr txBox="1"/>
          <p:nvPr/>
        </p:nvSpPr>
        <p:spPr>
          <a:xfrm>
            <a:off x="7670936" y="3391623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p</a:t>
            </a:r>
            <a:r>
              <a:rPr lang="en-US" sz="2000" baseline="-25000" dirty="0" err="1"/>
              <a:t>h</a:t>
            </a:r>
            <a:endParaRPr lang="en-US" sz="2000" baseline="-25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1D098AA-57E6-4315-A340-EBBDC939E0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197" y="2771544"/>
            <a:ext cx="2099126" cy="2131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294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Parameterization of Bounding Boxes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97219" y="1199149"/>
            <a:ext cx="110541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Need a stable parameterization of 4 parameters of bounding box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504644" y="1756352"/>
            <a:ext cx="714596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 better parameterization is:</a:t>
            </a:r>
            <a:br>
              <a:rPr lang="en-US" sz="2800" dirty="0"/>
            </a:b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 bounding box is now constrained and the parameterization is stable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i="1" dirty="0"/>
              <a:t>p</a:t>
            </a:r>
            <a:r>
              <a:rPr lang="en-US" sz="2800" i="1" baseline="-25000" dirty="0"/>
              <a:t>0</a:t>
            </a:r>
            <a:r>
              <a:rPr lang="en-US" sz="2800" dirty="0"/>
              <a:t> is the probability the box contains an object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74CA567-BA6F-4345-B6CF-6DFDF9D90C06}"/>
              </a:ext>
            </a:extLst>
          </p:cNvPr>
          <p:cNvSpPr/>
          <p:nvPr/>
        </p:nvSpPr>
        <p:spPr>
          <a:xfrm>
            <a:off x="8158328" y="2958369"/>
            <a:ext cx="3046443" cy="142947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59DB2BC-717F-408C-B773-2189EE5B60F7}"/>
              </a:ext>
            </a:extLst>
          </p:cNvPr>
          <p:cNvSpPr/>
          <p:nvPr/>
        </p:nvSpPr>
        <p:spPr>
          <a:xfrm>
            <a:off x="9537563" y="3606423"/>
            <a:ext cx="141806" cy="1418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F03C28-F84D-4849-B0AB-8F8DC4450CA5}"/>
              </a:ext>
            </a:extLst>
          </p:cNvPr>
          <p:cNvSpPr txBox="1"/>
          <p:nvPr/>
        </p:nvSpPr>
        <p:spPr>
          <a:xfrm>
            <a:off x="8811423" y="3375590"/>
            <a:ext cx="797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</a:t>
            </a:r>
            <a:r>
              <a:rPr lang="en-US" sz="2400" baseline="-25000" dirty="0"/>
              <a:t>x</a:t>
            </a:r>
            <a:r>
              <a:rPr lang="en-US" sz="2400" dirty="0"/>
              <a:t>, c</a:t>
            </a:r>
            <a:r>
              <a:rPr lang="en-US" sz="2400" baseline="-25000" dirty="0"/>
              <a:t>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0832F5A-0402-4969-9A8C-4EB25E5D5F13}"/>
              </a:ext>
            </a:extLst>
          </p:cNvPr>
          <p:cNvSpPr/>
          <p:nvPr/>
        </p:nvSpPr>
        <p:spPr>
          <a:xfrm>
            <a:off x="8620193" y="3290297"/>
            <a:ext cx="2721429" cy="1020162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506C9AA-F7A1-4DFE-AFDB-84F3AF2165D9}"/>
              </a:ext>
            </a:extLst>
          </p:cNvPr>
          <p:cNvSpPr/>
          <p:nvPr/>
        </p:nvSpPr>
        <p:spPr>
          <a:xfrm>
            <a:off x="9910004" y="3729476"/>
            <a:ext cx="141806" cy="141804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77840DA-11CB-493D-8EFF-BAA7D0011338}"/>
              </a:ext>
            </a:extLst>
          </p:cNvPr>
          <p:cNvSpPr txBox="1"/>
          <p:nvPr/>
        </p:nvSpPr>
        <p:spPr>
          <a:xfrm>
            <a:off x="10016245" y="3498643"/>
            <a:ext cx="83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</a:t>
            </a:r>
            <a:r>
              <a:rPr lang="en-US" sz="2400" baseline="-25000" dirty="0"/>
              <a:t>x</a:t>
            </a:r>
            <a:r>
              <a:rPr lang="en-US" sz="2400" dirty="0"/>
              <a:t>, b</a:t>
            </a:r>
            <a:r>
              <a:rPr lang="en-US" sz="2400" baseline="-25000" dirty="0"/>
              <a:t>y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8F5701E-6C8F-40D8-B94E-86CCED592AF3}"/>
              </a:ext>
            </a:extLst>
          </p:cNvPr>
          <p:cNvCxnSpPr>
            <a:cxnSpLocks/>
            <a:stCxn id="25" idx="1"/>
          </p:cNvCxnSpPr>
          <p:nvPr/>
        </p:nvCxnSpPr>
        <p:spPr>
          <a:xfrm flipH="1">
            <a:off x="8119509" y="2724223"/>
            <a:ext cx="125913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0D4FAF0-8CF8-4230-B135-C210284BCE79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9838288" y="2724223"/>
            <a:ext cx="136648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385B227-86FB-4A3A-84D5-824BDD7A8D15}"/>
              </a:ext>
            </a:extLst>
          </p:cNvPr>
          <p:cNvSpPr txBox="1"/>
          <p:nvPr/>
        </p:nvSpPr>
        <p:spPr>
          <a:xfrm>
            <a:off x="9378643" y="252416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</a:t>
            </a:r>
            <a:r>
              <a:rPr lang="en-US" sz="2000" baseline="-25000" dirty="0"/>
              <a:t>w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EDEC832-E39E-439C-9395-3854503D81F0}"/>
              </a:ext>
            </a:extLst>
          </p:cNvPr>
          <p:cNvCxnSpPr>
            <a:cxnSpLocks/>
          </p:cNvCxnSpPr>
          <p:nvPr/>
        </p:nvCxnSpPr>
        <p:spPr>
          <a:xfrm flipH="1">
            <a:off x="11599191" y="4008248"/>
            <a:ext cx="1" cy="30221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38C5931-A968-4AB0-92DD-A946520AC3BD}"/>
              </a:ext>
            </a:extLst>
          </p:cNvPr>
          <p:cNvSpPr txBox="1"/>
          <p:nvPr/>
        </p:nvSpPr>
        <p:spPr>
          <a:xfrm>
            <a:off x="11361946" y="360813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</a:t>
            </a:r>
            <a:r>
              <a:rPr lang="en-US" sz="2000" baseline="-25000" dirty="0"/>
              <a:t>h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A143361-2D1C-4EC3-9674-0B5DBB22F143}"/>
              </a:ext>
            </a:extLst>
          </p:cNvPr>
          <p:cNvCxnSpPr>
            <a:cxnSpLocks/>
            <a:stCxn id="27" idx="0"/>
          </p:cNvCxnSpPr>
          <p:nvPr/>
        </p:nvCxnSpPr>
        <p:spPr>
          <a:xfrm flipV="1">
            <a:off x="11591769" y="3267920"/>
            <a:ext cx="0" cy="340218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8168104-5412-427E-86F4-36D8370AA362}"/>
              </a:ext>
            </a:extLst>
          </p:cNvPr>
          <p:cNvCxnSpPr>
            <a:cxnSpLocks/>
          </p:cNvCxnSpPr>
          <p:nvPr/>
        </p:nvCxnSpPr>
        <p:spPr>
          <a:xfrm>
            <a:off x="7915606" y="3837255"/>
            <a:ext cx="6561" cy="550587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2EA2EDA-F351-4F4C-B8BB-119E3CDD9FC8}"/>
              </a:ext>
            </a:extLst>
          </p:cNvPr>
          <p:cNvCxnSpPr>
            <a:cxnSpLocks/>
          </p:cNvCxnSpPr>
          <p:nvPr/>
        </p:nvCxnSpPr>
        <p:spPr>
          <a:xfrm flipV="1">
            <a:off x="7908182" y="2958369"/>
            <a:ext cx="0" cy="478776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E65A031-B69E-4976-8FDB-A963C51D8478}"/>
              </a:ext>
            </a:extLst>
          </p:cNvPr>
          <p:cNvCxnSpPr>
            <a:cxnSpLocks/>
            <a:stCxn id="39" idx="1"/>
          </p:cNvCxnSpPr>
          <p:nvPr/>
        </p:nvCxnSpPr>
        <p:spPr>
          <a:xfrm flipH="1">
            <a:off x="8620193" y="4642387"/>
            <a:ext cx="1152870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BAC1E20-2923-4434-AF20-2767B94AB603}"/>
              </a:ext>
            </a:extLst>
          </p:cNvPr>
          <p:cNvCxnSpPr>
            <a:cxnSpLocks/>
            <a:stCxn id="39" idx="3"/>
          </p:cNvCxnSpPr>
          <p:nvPr/>
        </p:nvCxnSpPr>
        <p:spPr>
          <a:xfrm>
            <a:off x="10232708" y="4642387"/>
            <a:ext cx="1129238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4C731AE7-06BC-48E4-B420-3534472B2176}"/>
              </a:ext>
            </a:extLst>
          </p:cNvPr>
          <p:cNvSpPr txBox="1"/>
          <p:nvPr/>
        </p:nvSpPr>
        <p:spPr>
          <a:xfrm>
            <a:off x="9773063" y="4442332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b</a:t>
            </a:r>
            <a:r>
              <a:rPr lang="en-US" sz="2000" baseline="-25000" dirty="0" err="1"/>
              <a:t>w</a:t>
            </a:r>
            <a:endParaRPr lang="en-US" sz="2000" baseline="-250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7B8D059-4085-4621-8E37-8321B26F1415}"/>
              </a:ext>
            </a:extLst>
          </p:cNvPr>
          <p:cNvSpPr txBox="1"/>
          <p:nvPr/>
        </p:nvSpPr>
        <p:spPr>
          <a:xfrm>
            <a:off x="7670936" y="3391623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p</a:t>
            </a:r>
            <a:r>
              <a:rPr lang="en-US" sz="2000" baseline="-25000" dirty="0" err="1"/>
              <a:t>h</a:t>
            </a:r>
            <a:endParaRPr lang="en-US" sz="2000" baseline="-25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D14AABE-89F4-4C49-8F0F-6007B9C52C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152" y="2288583"/>
            <a:ext cx="5968571" cy="2353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59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bounding box proposals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How can we evaluate bounding boxes computed with object detection?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Compare the computed bounding box with the marked bounding box (label)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 the ratio of the area of the intersection divided by the area of the union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Intersection over union or </a:t>
            </a:r>
            <a:r>
              <a:rPr lang="en-US" sz="2800" b="1" dirty="0" err="1"/>
              <a:t>IoU</a:t>
            </a:r>
            <a:r>
              <a:rPr lang="en-US" sz="2800" b="1" dirty="0"/>
              <a:t> </a:t>
            </a:r>
            <a:r>
              <a:rPr lang="en-US" sz="2800" dirty="0"/>
              <a:t>metric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Range: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0.0 – no overlap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1.0 – perfect match</a:t>
            </a:r>
          </a:p>
        </p:txBody>
      </p:sp>
    </p:spTree>
    <p:extLst>
      <p:ext uri="{BB962C8B-B14F-4D97-AF65-F5344CB8AC3E}">
        <p14:creationId xmlns:p14="http://schemas.microsoft.com/office/powerpoint/2010/main" val="748222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bounding box proposals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How can we evaluate bounding boxes computed with object detection?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3C71946-68FC-43AC-B1F4-1A57B8F8A5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9134" y="5527728"/>
            <a:ext cx="4693539" cy="89547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CB2609A-1AD8-4DEE-9F7D-7D9225538C13}"/>
              </a:ext>
            </a:extLst>
          </p:cNvPr>
          <p:cNvSpPr/>
          <p:nvPr/>
        </p:nvSpPr>
        <p:spPr>
          <a:xfrm>
            <a:off x="3042574" y="2698362"/>
            <a:ext cx="1458410" cy="142947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224B496-0428-483F-A483-64657A3689A6}"/>
              </a:ext>
            </a:extLst>
          </p:cNvPr>
          <p:cNvSpPr/>
          <p:nvPr/>
        </p:nvSpPr>
        <p:spPr>
          <a:xfrm>
            <a:off x="3287881" y="2953453"/>
            <a:ext cx="1458410" cy="142947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3FF9908-11F6-4011-BC79-1C68DD10CB6E}"/>
              </a:ext>
            </a:extLst>
          </p:cNvPr>
          <p:cNvSpPr/>
          <p:nvPr/>
        </p:nvSpPr>
        <p:spPr>
          <a:xfrm>
            <a:off x="3287881" y="2953454"/>
            <a:ext cx="1213103" cy="11743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FE9114A-3A8A-43CC-A5DC-D60C28F4D939}"/>
              </a:ext>
            </a:extLst>
          </p:cNvPr>
          <p:cNvSpPr/>
          <p:nvPr/>
        </p:nvSpPr>
        <p:spPr>
          <a:xfrm>
            <a:off x="5806148" y="2698362"/>
            <a:ext cx="1458410" cy="1429473"/>
          </a:xfrm>
          <a:prstGeom prst="rect">
            <a:avLst/>
          </a:prstGeom>
          <a:solidFill>
            <a:schemeClr val="accent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74E7C98-8DF7-470C-8CAB-48069B649E4C}"/>
              </a:ext>
            </a:extLst>
          </p:cNvPr>
          <p:cNvSpPr/>
          <p:nvPr/>
        </p:nvSpPr>
        <p:spPr>
          <a:xfrm>
            <a:off x="6051455" y="2953453"/>
            <a:ext cx="1458410" cy="1429473"/>
          </a:xfrm>
          <a:prstGeom prst="rect">
            <a:avLst/>
          </a:prstGeom>
          <a:solidFill>
            <a:schemeClr val="accent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D40EA29-18C7-4E2D-B3BE-97C6ABC0F774}"/>
              </a:ext>
            </a:extLst>
          </p:cNvPr>
          <p:cNvSpPr/>
          <p:nvPr/>
        </p:nvSpPr>
        <p:spPr>
          <a:xfrm>
            <a:off x="6051455" y="2953454"/>
            <a:ext cx="1213103" cy="1174382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B6C2075-206C-4143-A30A-B35E9EEDDDC1}"/>
              </a:ext>
            </a:extLst>
          </p:cNvPr>
          <p:cNvSpPr txBox="1"/>
          <p:nvPr/>
        </p:nvSpPr>
        <p:spPr>
          <a:xfrm>
            <a:off x="2763864" y="4524843"/>
            <a:ext cx="22317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Intersection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27053FA-1F16-4FBA-9A00-4723F6AC2DC6}"/>
              </a:ext>
            </a:extLst>
          </p:cNvPr>
          <p:cNvSpPr txBox="1"/>
          <p:nvPr/>
        </p:nvSpPr>
        <p:spPr>
          <a:xfrm>
            <a:off x="5806149" y="4524843"/>
            <a:ext cx="17037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Union</a:t>
            </a:r>
          </a:p>
        </p:txBody>
      </p:sp>
    </p:spTree>
    <p:extLst>
      <p:ext uri="{BB962C8B-B14F-4D97-AF65-F5344CB8AC3E}">
        <p14:creationId xmlns:p14="http://schemas.microsoft.com/office/powerpoint/2010/main" val="206374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/>
      <p:bldP spid="1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bounding box proposals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How can we evaluate bounding boxes computed with object detection?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 closer the prediction is to the ground-truth bounding box the higher the </a:t>
            </a:r>
            <a:r>
              <a:rPr lang="en-US" sz="2800" dirty="0" err="1"/>
              <a:t>IoU</a:t>
            </a:r>
            <a:r>
              <a:rPr lang="en-US" sz="2800" dirty="0"/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We say </a:t>
            </a:r>
            <a:r>
              <a:rPr lang="en-US" sz="2800" b="1" dirty="0"/>
              <a:t>higher </a:t>
            </a:r>
            <a:r>
              <a:rPr lang="en-US" sz="2800" b="1" dirty="0" err="1"/>
              <a:t>IoU</a:t>
            </a:r>
            <a:r>
              <a:rPr lang="en-US" sz="2800" b="1" dirty="0"/>
              <a:t> predictions have greater confidence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15D300-99BE-4879-9FD7-16768A9CCE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791" y="2900680"/>
            <a:ext cx="7723264" cy="347783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C718349-8A3F-4330-985B-28A0BA68351A}"/>
              </a:ext>
            </a:extLst>
          </p:cNvPr>
          <p:cNvSpPr txBox="1"/>
          <p:nvPr/>
        </p:nvSpPr>
        <p:spPr>
          <a:xfrm>
            <a:off x="3136015" y="6441440"/>
            <a:ext cx="7813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from </a:t>
            </a:r>
            <a:r>
              <a:rPr lang="en-US" dirty="0" err="1">
                <a:hlinkClick r:id="rId3"/>
              </a:rPr>
              <a:t>Balasubramaniam</a:t>
            </a:r>
            <a:r>
              <a:rPr lang="en-US" dirty="0">
                <a:hlinkClick r:id="rId3"/>
              </a:rPr>
              <a:t> and Pasricha, 2022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1547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00113B1-ED9C-4A1C-8B7B-CE9D50ACFCF8}"/>
              </a:ext>
            </a:extLst>
          </p:cNvPr>
          <p:cNvCxnSpPr>
            <a:cxnSpLocks/>
          </p:cNvCxnSpPr>
          <p:nvPr/>
        </p:nvCxnSpPr>
        <p:spPr>
          <a:xfrm>
            <a:off x="11408526" y="1256485"/>
            <a:ext cx="164461" cy="2302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48E7318-9783-4441-A0D4-1C1F3E625264}"/>
              </a:ext>
            </a:extLst>
          </p:cNvPr>
          <p:cNvCxnSpPr>
            <a:cxnSpLocks/>
          </p:cNvCxnSpPr>
          <p:nvPr/>
        </p:nvCxnSpPr>
        <p:spPr>
          <a:xfrm>
            <a:off x="4384002" y="2837347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20C1808-D735-4134-B979-5299C1AD01E5}"/>
              </a:ext>
            </a:extLst>
          </p:cNvPr>
          <p:cNvCxnSpPr>
            <a:cxnSpLocks/>
          </p:cNvCxnSpPr>
          <p:nvPr/>
        </p:nvCxnSpPr>
        <p:spPr>
          <a:xfrm>
            <a:off x="4445460" y="4844843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0E36428-7328-4841-AF66-027F471C5A9C}"/>
              </a:ext>
            </a:extLst>
          </p:cNvPr>
          <p:cNvCxnSpPr>
            <a:cxnSpLocks/>
          </p:cNvCxnSpPr>
          <p:nvPr/>
        </p:nvCxnSpPr>
        <p:spPr>
          <a:xfrm flipV="1">
            <a:off x="6852773" y="1018015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15C4629-BF80-4638-90A5-9CCE4A66B872}"/>
              </a:ext>
            </a:extLst>
          </p:cNvPr>
          <p:cNvCxnSpPr>
            <a:cxnSpLocks/>
          </p:cNvCxnSpPr>
          <p:nvPr/>
        </p:nvCxnSpPr>
        <p:spPr>
          <a:xfrm flipV="1">
            <a:off x="9471238" y="996819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itle 1">
            <a:extLst>
              <a:ext uri="{FF2B5EF4-FFF2-40B4-BE49-F238E27FC236}">
                <a16:creationId xmlns:a16="http://schemas.microsoft.com/office/drawing/2014/main" id="{5A054447-1078-40B9-B29F-FFDA578E407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Multiple Prior Bounding Boxes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FD85E12-4B98-43C3-9BDD-76C666F1B208}"/>
              </a:ext>
            </a:extLst>
          </p:cNvPr>
          <p:cNvSpPr txBox="1"/>
          <p:nvPr/>
        </p:nvSpPr>
        <p:spPr>
          <a:xfrm>
            <a:off x="179180" y="1261651"/>
            <a:ext cx="4146938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Images can contain many objects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SSD uses a grid to divide the image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Can fit bounding boxes around centroids in each of the grid cells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 odd grid dimensions so there is a centroid at the center of image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78BE465-D84A-4F3B-85DB-77A33424CD87}"/>
              </a:ext>
            </a:extLst>
          </p:cNvPr>
          <p:cNvSpPr/>
          <p:nvPr/>
        </p:nvSpPr>
        <p:spPr>
          <a:xfrm>
            <a:off x="4384002" y="1043405"/>
            <a:ext cx="7746535" cy="5774386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823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5591447"/>
          </a:xfrm>
        </p:spPr>
        <p:txBody>
          <a:bodyPr>
            <a:normAutofit lnSpcReduction="10000"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Goal of object detection is to find, localize and classify objects in an image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Real-world scenes are complex with multiple objects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Must locate and localize objects before classifying objects 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Location and localization parameterized by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bounding box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Localizing and classifying multiple objects is key to scene understanding 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Is a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multi-task AI problem 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Finding numeric values of bounding box location and dimensions is a </a:t>
            </a:r>
            <a:r>
              <a:rPr lang="en-GB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regression problem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Classification of objects in bounding boxes is a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classification problem</a:t>
            </a: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Training models requires a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multi-task loss function</a:t>
            </a: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!</a:t>
            </a:r>
          </a:p>
          <a:p>
            <a:pPr lvl="1"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Try it yourself! Object detection is widely used commercially</a:t>
            </a:r>
          </a:p>
          <a:p>
            <a:pPr marL="457200" indent="0">
              <a:spcBef>
                <a:spcPts val="400"/>
              </a:spcBef>
              <a:buNone/>
            </a:pPr>
            <a:r>
              <a:rPr lang="en-US" dirty="0">
                <a:hlinkClick r:id="rId3"/>
              </a:rPr>
              <a:t>https://cloud.google.com/vision/automl/object-detection/docs/</a:t>
            </a:r>
            <a:r>
              <a:rPr lang="en-US" dirty="0"/>
              <a:t>  </a:t>
            </a: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  <a:hlinkClick r:id="rId4"/>
              </a:rPr>
              <a:t>https://docs.microsoft.com/en-us/azure/cognitive-services/custom-vision-service/get-started-build-detector</a:t>
            </a: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</p:spTree>
    <p:extLst>
      <p:ext uri="{BB962C8B-B14F-4D97-AF65-F5344CB8AC3E}">
        <p14:creationId xmlns:p14="http://schemas.microsoft.com/office/powerpoint/2010/main" val="216312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AE7B0F7-5C52-4CB8-9264-C78A5E56EA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553" y="1018016"/>
            <a:ext cx="7727447" cy="5795585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00113B1-ED9C-4A1C-8B7B-CE9D50ACFCF8}"/>
              </a:ext>
            </a:extLst>
          </p:cNvPr>
          <p:cNvCxnSpPr>
            <a:cxnSpLocks/>
          </p:cNvCxnSpPr>
          <p:nvPr/>
        </p:nvCxnSpPr>
        <p:spPr>
          <a:xfrm>
            <a:off x="11408526" y="1256485"/>
            <a:ext cx="164461" cy="2302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48E7318-9783-4441-A0D4-1C1F3E625264}"/>
              </a:ext>
            </a:extLst>
          </p:cNvPr>
          <p:cNvCxnSpPr>
            <a:cxnSpLocks/>
          </p:cNvCxnSpPr>
          <p:nvPr/>
        </p:nvCxnSpPr>
        <p:spPr>
          <a:xfrm>
            <a:off x="4464553" y="2927402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20C1808-D735-4134-B979-5299C1AD01E5}"/>
              </a:ext>
            </a:extLst>
          </p:cNvPr>
          <p:cNvCxnSpPr>
            <a:cxnSpLocks/>
          </p:cNvCxnSpPr>
          <p:nvPr/>
        </p:nvCxnSpPr>
        <p:spPr>
          <a:xfrm>
            <a:off x="4464553" y="4865625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0E36428-7328-4841-AF66-027F471C5A9C}"/>
              </a:ext>
            </a:extLst>
          </p:cNvPr>
          <p:cNvCxnSpPr>
            <a:cxnSpLocks/>
          </p:cNvCxnSpPr>
          <p:nvPr/>
        </p:nvCxnSpPr>
        <p:spPr>
          <a:xfrm flipV="1">
            <a:off x="6852773" y="1018015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15C4629-BF80-4638-90A5-9CCE4A66B872}"/>
              </a:ext>
            </a:extLst>
          </p:cNvPr>
          <p:cNvCxnSpPr>
            <a:cxnSpLocks/>
          </p:cNvCxnSpPr>
          <p:nvPr/>
        </p:nvCxnSpPr>
        <p:spPr>
          <a:xfrm flipV="1">
            <a:off x="9471238" y="996819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itle 1">
            <a:extLst>
              <a:ext uri="{FF2B5EF4-FFF2-40B4-BE49-F238E27FC236}">
                <a16:creationId xmlns:a16="http://schemas.microsoft.com/office/drawing/2014/main" id="{5A054447-1078-40B9-B29F-FFDA578E407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Multiple Prior Bounding Boxes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FD85E12-4B98-43C3-9BDD-76C666F1B208}"/>
              </a:ext>
            </a:extLst>
          </p:cNvPr>
          <p:cNvSpPr txBox="1"/>
          <p:nvPr/>
        </p:nvSpPr>
        <p:spPr>
          <a:xfrm>
            <a:off x="179180" y="1261651"/>
            <a:ext cx="414693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Images contain many objects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Impose grid over image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Locate objects on the grid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70712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Multiple Prior Bounding Boxes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There are many possible bounding box proposals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4" y="1756352"/>
            <a:ext cx="714596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Start with a first bounding box proposal, with centroid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Boxes with different aspect ratios and same centroid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Apply non-maximal suppression to box proposals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F41FCDB-B2B7-43EE-914C-091A810B1652}"/>
              </a:ext>
            </a:extLst>
          </p:cNvPr>
          <p:cNvGrpSpPr/>
          <p:nvPr/>
        </p:nvGrpSpPr>
        <p:grpSpPr>
          <a:xfrm>
            <a:off x="8539860" y="3147668"/>
            <a:ext cx="3046443" cy="1429473"/>
            <a:chOff x="4271239" y="1649501"/>
            <a:chExt cx="3046443" cy="1429473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0D4BE36-6B7B-4BFB-A2DC-7A06F196AFFD}"/>
                </a:ext>
              </a:extLst>
            </p:cNvPr>
            <p:cNvSpPr/>
            <p:nvPr/>
          </p:nvSpPr>
          <p:spPr>
            <a:xfrm>
              <a:off x="4271239" y="1649501"/>
              <a:ext cx="3046443" cy="1429473"/>
            </a:xfrm>
            <a:prstGeom prst="rect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CB57EE6F-471F-4BA7-B735-312431AEBE23}"/>
                </a:ext>
              </a:extLst>
            </p:cNvPr>
            <p:cNvSpPr/>
            <p:nvPr/>
          </p:nvSpPr>
          <p:spPr>
            <a:xfrm>
              <a:off x="5652655" y="2293336"/>
              <a:ext cx="141806" cy="14180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C3A6DB23-A74B-4E4C-96B8-48A877203656}"/>
              </a:ext>
            </a:extLst>
          </p:cNvPr>
          <p:cNvSpPr/>
          <p:nvPr/>
        </p:nvSpPr>
        <p:spPr>
          <a:xfrm rot="5400000">
            <a:off x="8539861" y="3147669"/>
            <a:ext cx="3046443" cy="1429473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9AC588B-5452-4B52-91F7-EEF029C822C1}"/>
              </a:ext>
            </a:extLst>
          </p:cNvPr>
          <p:cNvSpPr/>
          <p:nvPr/>
        </p:nvSpPr>
        <p:spPr>
          <a:xfrm>
            <a:off x="9005441" y="2906443"/>
            <a:ext cx="2115281" cy="1951046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815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AE7B0F7-5C52-4CB8-9264-C78A5E56EA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553" y="1018016"/>
            <a:ext cx="7727447" cy="5795585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33E486EA-5F0D-4E6E-B10C-4BA8CF4B53A3}"/>
              </a:ext>
            </a:extLst>
          </p:cNvPr>
          <p:cNvGrpSpPr/>
          <p:nvPr/>
        </p:nvGrpSpPr>
        <p:grpSpPr>
          <a:xfrm>
            <a:off x="6487870" y="3159264"/>
            <a:ext cx="3394463" cy="1429473"/>
            <a:chOff x="4271239" y="1649501"/>
            <a:chExt cx="3046443" cy="1429473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F51F234-7629-429E-AFFC-D4BC77B0F6A9}"/>
                </a:ext>
              </a:extLst>
            </p:cNvPr>
            <p:cNvSpPr/>
            <p:nvPr/>
          </p:nvSpPr>
          <p:spPr>
            <a:xfrm>
              <a:off x="4271239" y="1649501"/>
              <a:ext cx="3046443" cy="1429473"/>
            </a:xfrm>
            <a:prstGeom prst="rect">
              <a:avLst/>
            </a:prstGeom>
            <a:noFill/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7BFEB2BB-BE55-4064-A25C-28975EDEEF11}"/>
                </a:ext>
              </a:extLst>
            </p:cNvPr>
            <p:cNvSpPr/>
            <p:nvPr/>
          </p:nvSpPr>
          <p:spPr>
            <a:xfrm>
              <a:off x="5652655" y="2293336"/>
              <a:ext cx="141806" cy="141804"/>
            </a:xfrm>
            <a:prstGeom prst="ellipse">
              <a:avLst/>
            </a:prstGeom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19BA96A3-E03D-45FB-A814-E045FEEAAC70}"/>
              </a:ext>
            </a:extLst>
          </p:cNvPr>
          <p:cNvSpPr/>
          <p:nvPr/>
        </p:nvSpPr>
        <p:spPr>
          <a:xfrm rot="5400000">
            <a:off x="6588122" y="3159265"/>
            <a:ext cx="3046443" cy="1429473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5B916E3-7646-481F-97B8-FB844D4DAFA0}"/>
              </a:ext>
            </a:extLst>
          </p:cNvPr>
          <p:cNvSpPr/>
          <p:nvPr/>
        </p:nvSpPr>
        <p:spPr>
          <a:xfrm rot="5400000">
            <a:off x="9502842" y="4841246"/>
            <a:ext cx="2515232" cy="1429473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00113B1-ED9C-4A1C-8B7B-CE9D50ACFCF8}"/>
              </a:ext>
            </a:extLst>
          </p:cNvPr>
          <p:cNvCxnSpPr>
            <a:cxnSpLocks/>
          </p:cNvCxnSpPr>
          <p:nvPr/>
        </p:nvCxnSpPr>
        <p:spPr>
          <a:xfrm>
            <a:off x="11408526" y="1256485"/>
            <a:ext cx="164461" cy="2302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48E7318-9783-4441-A0D4-1C1F3E625264}"/>
              </a:ext>
            </a:extLst>
          </p:cNvPr>
          <p:cNvCxnSpPr>
            <a:cxnSpLocks/>
          </p:cNvCxnSpPr>
          <p:nvPr/>
        </p:nvCxnSpPr>
        <p:spPr>
          <a:xfrm>
            <a:off x="4464553" y="2927402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20C1808-D735-4134-B979-5299C1AD01E5}"/>
              </a:ext>
            </a:extLst>
          </p:cNvPr>
          <p:cNvCxnSpPr>
            <a:cxnSpLocks/>
          </p:cNvCxnSpPr>
          <p:nvPr/>
        </p:nvCxnSpPr>
        <p:spPr>
          <a:xfrm>
            <a:off x="4464553" y="4865625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0E36428-7328-4841-AF66-027F471C5A9C}"/>
              </a:ext>
            </a:extLst>
          </p:cNvPr>
          <p:cNvCxnSpPr>
            <a:cxnSpLocks/>
          </p:cNvCxnSpPr>
          <p:nvPr/>
        </p:nvCxnSpPr>
        <p:spPr>
          <a:xfrm flipV="1">
            <a:off x="6852773" y="1018015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15C4629-BF80-4638-90A5-9CCE4A66B872}"/>
              </a:ext>
            </a:extLst>
          </p:cNvPr>
          <p:cNvCxnSpPr>
            <a:cxnSpLocks/>
          </p:cNvCxnSpPr>
          <p:nvPr/>
        </p:nvCxnSpPr>
        <p:spPr>
          <a:xfrm flipV="1">
            <a:off x="9471238" y="996819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0689F464-01A1-4AD1-8E82-C97839090BAA}"/>
              </a:ext>
            </a:extLst>
          </p:cNvPr>
          <p:cNvGrpSpPr/>
          <p:nvPr/>
        </p:nvGrpSpPr>
        <p:grpSpPr>
          <a:xfrm>
            <a:off x="9066609" y="5106850"/>
            <a:ext cx="3144483" cy="1429473"/>
            <a:chOff x="4271239" y="1649501"/>
            <a:chExt cx="3046443" cy="1429473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7C3BF66-6A6B-4314-B98D-A7CB557ADA65}"/>
                </a:ext>
              </a:extLst>
            </p:cNvPr>
            <p:cNvSpPr/>
            <p:nvPr/>
          </p:nvSpPr>
          <p:spPr>
            <a:xfrm>
              <a:off x="4271239" y="1649501"/>
              <a:ext cx="3046443" cy="1429473"/>
            </a:xfrm>
            <a:prstGeom prst="rect">
              <a:avLst/>
            </a:prstGeom>
            <a:noFill/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E7E55EC-A8BC-4625-B1A7-7B23CD2BE60D}"/>
                </a:ext>
              </a:extLst>
            </p:cNvPr>
            <p:cNvSpPr/>
            <p:nvPr/>
          </p:nvSpPr>
          <p:spPr>
            <a:xfrm>
              <a:off x="5652655" y="2293336"/>
              <a:ext cx="141806" cy="141804"/>
            </a:xfrm>
            <a:prstGeom prst="ellipse">
              <a:avLst/>
            </a:prstGeom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E2B497A2-7BC7-4923-88BC-C322A4DCBA00}"/>
              </a:ext>
            </a:extLst>
          </p:cNvPr>
          <p:cNvSpPr/>
          <p:nvPr/>
        </p:nvSpPr>
        <p:spPr>
          <a:xfrm>
            <a:off x="7053702" y="2918039"/>
            <a:ext cx="2115281" cy="1951046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A4F8CCA-6758-47E8-818F-8023CC0870F5}"/>
              </a:ext>
            </a:extLst>
          </p:cNvPr>
          <p:cNvSpPr/>
          <p:nvPr/>
        </p:nvSpPr>
        <p:spPr>
          <a:xfrm>
            <a:off x="9702817" y="4865625"/>
            <a:ext cx="2115281" cy="1951046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5A054447-1078-40B9-B29F-FFDA578E407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Multiple Prior Bounding Boxes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FD85E12-4B98-43C3-9BDD-76C666F1B208}"/>
              </a:ext>
            </a:extLst>
          </p:cNvPr>
          <p:cNvSpPr txBox="1"/>
          <p:nvPr/>
        </p:nvSpPr>
        <p:spPr>
          <a:xfrm>
            <a:off x="179180" y="1261651"/>
            <a:ext cx="414693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Multiple objects in image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Bounding box prototypes center on grid elements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Multiple prior bounding box candidates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SSD uses multiple grids to accommodate multiple scales</a:t>
            </a:r>
          </a:p>
        </p:txBody>
      </p:sp>
    </p:spTree>
    <p:extLst>
      <p:ext uri="{BB962C8B-B14F-4D97-AF65-F5344CB8AC3E}">
        <p14:creationId xmlns:p14="http://schemas.microsoft.com/office/powerpoint/2010/main" val="1943569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3" grpId="0" animBg="1"/>
      <p:bldP spid="10" grpId="0" animBg="1"/>
      <p:bldP spid="14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Finding Priors for Bounding Boxes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Good priors are required for solution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285281" y="2122801"/>
            <a:ext cx="6826055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Hand picked priors are inefficient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YOLO uses k-means clustering with distance metric</a:t>
            </a:r>
          </a:p>
          <a:p>
            <a:r>
              <a:rPr lang="en-US" sz="2800" dirty="0"/>
              <a:t>       </a:t>
            </a:r>
            <a:r>
              <a:rPr lang="en-US" sz="2800" i="1" dirty="0"/>
              <a:t>d(box, centroid) = 1.0 – IOU(box, centroid)</a:t>
            </a: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How to choose </a:t>
            </a:r>
            <a:r>
              <a:rPr lang="en-US" sz="2800" i="1" dirty="0"/>
              <a:t>k</a:t>
            </a:r>
            <a:r>
              <a:rPr lang="en-US" sz="2800" dirty="0"/>
              <a:t>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 k = 5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Conservative value prevent overfitting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1DFF140-31B4-4EFB-B997-4307C912AE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1336" y="1700590"/>
            <a:ext cx="4976590" cy="4825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101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Finding Priors for Bounding Boxes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Good priors are required for solution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4" y="1756352"/>
            <a:ext cx="497659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Priors for VOC and COCO for YOLO models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For both data sets tall and narrow priors are favored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FECB128-8C32-4BA2-B8C7-AAA86D5301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4385" y="1648529"/>
            <a:ext cx="4748231" cy="4865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752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Solving Object Detection Problem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Solve as object detection as regression problem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458605" y="1622033"/>
            <a:ext cx="1088661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Find bounding box, </a:t>
            </a:r>
            <a:r>
              <a:rPr lang="en-US" sz="2800" dirty="0" err="1"/>
              <a:t>objectness</a:t>
            </a:r>
            <a:r>
              <a:rPr lang="en-US" sz="2800" dirty="0"/>
              <a:t>, and category (</a:t>
            </a:r>
            <a:r>
              <a:rPr lang="en-US" sz="2800" i="1" dirty="0"/>
              <a:t>c</a:t>
            </a:r>
            <a:r>
              <a:rPr lang="en-US" sz="2800" i="1" baseline="-25000" dirty="0"/>
              <a:t>1</a:t>
            </a:r>
            <a:r>
              <a:rPr lang="en-US" sz="2800" i="1" dirty="0"/>
              <a:t>,c</a:t>
            </a:r>
            <a:r>
              <a:rPr lang="en-US" sz="2800" i="1" baseline="-25000" dirty="0"/>
              <a:t>2</a:t>
            </a:r>
            <a:r>
              <a:rPr lang="en-US" sz="2800" i="1" dirty="0"/>
              <a:t>,…,</a:t>
            </a:r>
            <a:r>
              <a:rPr lang="en-US" sz="2800" i="1" dirty="0" err="1"/>
              <a:t>c</a:t>
            </a:r>
            <a:r>
              <a:rPr lang="en-US" sz="2800" i="1" baseline="-25000" dirty="0" err="1"/>
              <a:t>n</a:t>
            </a:r>
            <a:r>
              <a:rPr lang="en-US" sz="2800" dirty="0"/>
              <a:t>), as label for regression problem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C9976A8-C947-4F26-A97A-7393BC6096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3014" y="2402592"/>
            <a:ext cx="1684132" cy="4359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646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Solving Object Detection Problem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81842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Solve as object detection as multi-task problem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3" y="1756352"/>
            <a:ext cx="778178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Can formulate the problem with label for multiple bounding boxes.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Solve box as regression problem and classification problem in </a:t>
            </a:r>
            <a:r>
              <a:rPr lang="en-US" sz="2800" b="1" dirty="0"/>
              <a:t>one step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 </a:t>
            </a:r>
            <a:r>
              <a:rPr lang="en-US" sz="2800" b="1" dirty="0"/>
              <a:t>fully convolutional neural networks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8AAA48C-816A-423F-81F8-AEC89DFA8E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42720" y="91964"/>
            <a:ext cx="1130446" cy="6463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14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Solving Object Detection Problem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81842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Solve as object detection as regression problem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401777" y="1756352"/>
            <a:ext cx="11278779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Find most probable bounding box with </a:t>
            </a:r>
            <a:r>
              <a:rPr lang="en-US" sz="2800" b="1" dirty="0"/>
              <a:t>non-max suppression algorithm</a:t>
            </a:r>
            <a:r>
              <a:rPr lang="en-US" sz="2800" dirty="0"/>
              <a:t>:</a:t>
            </a:r>
          </a:p>
          <a:p>
            <a:endParaRPr lang="en-US" sz="2800" dirty="0"/>
          </a:p>
          <a:p>
            <a:pPr marL="460375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Filter all boxes with </a:t>
            </a:r>
            <a:r>
              <a:rPr lang="en-US" sz="2200" i="1" dirty="0">
                <a:latin typeface="Courier New" panose="02070309020205020404" pitchFamily="49" charset="0"/>
                <a:cs typeface="Courier New" panose="02070309020205020404" pitchFamily="49" charset="0"/>
              </a:rPr>
              <a:t>p</a:t>
            </a:r>
            <a:r>
              <a:rPr lang="en-US" sz="2200" i="1" baseline="-25000" dirty="0"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 below threshold, say 0.5</a:t>
            </a:r>
          </a:p>
          <a:p>
            <a:pPr marL="460375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While( more than one overlapping box ):</a:t>
            </a:r>
          </a:p>
          <a:p>
            <a:pPr marL="914400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Select the remaining boxes with the highest probability </a:t>
            </a:r>
          </a:p>
          <a:p>
            <a:pPr marL="914400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Compute the </a:t>
            </a:r>
            <a:r>
              <a:rPr lang="en-US" sz="2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IoU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 for overlapping bounding boxes</a:t>
            </a:r>
          </a:p>
          <a:p>
            <a:pPr marL="914400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Compute probability of objects in boxes, P(ci) </a:t>
            </a:r>
          </a:p>
          <a:p>
            <a:pPr marL="914400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Suppress (filter out) bounding boxes with f(</a:t>
            </a:r>
            <a:r>
              <a:rPr lang="en-US" sz="2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IoU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, P(ci)) below threshold, say 0.6.</a:t>
            </a:r>
          </a:p>
        </p:txBody>
      </p:sp>
    </p:spTree>
    <p:extLst>
      <p:ext uri="{BB962C8B-B14F-4D97-AF65-F5344CB8AC3E}">
        <p14:creationId xmlns:p14="http://schemas.microsoft.com/office/powerpoint/2010/main" val="1738448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Solving Object Detection Problem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391728" y="1093161"/>
            <a:ext cx="1127877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Find most probable bounding box with </a:t>
            </a:r>
            <a:r>
              <a:rPr lang="en-US" sz="2800" b="1" dirty="0"/>
              <a:t>non-max suppression algorithm</a:t>
            </a:r>
            <a:r>
              <a:rPr lang="en-US" sz="2800" dirty="0"/>
              <a:t>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Most bounding boxes will not optimally contain an object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Imbalance with many more true negatives than true positives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Can lead to poor model training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SSD solves this problem with a </a:t>
            </a:r>
            <a:r>
              <a:rPr lang="en-US" sz="2800" b="1" dirty="0"/>
              <a:t>hard negative mining</a:t>
            </a:r>
            <a:r>
              <a:rPr lang="en-US" sz="2800" dirty="0"/>
              <a:t> algorithm:  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800" dirty="0"/>
              <a:t>Sort bounding boxes by confidence score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800" dirty="0"/>
              <a:t>Retain only most confident cases to maintain a 3:1 ratio of negative to positive cases. </a:t>
            </a:r>
          </a:p>
          <a:p>
            <a:pPr marL="971550" lvl="1" indent="-514350">
              <a:buFont typeface="+mj-lt"/>
              <a:buAutoNum type="arabicPeriod"/>
            </a:pPr>
            <a:endParaRPr 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595021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Loss functions for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642902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How can we construct a multi-task loss function for this problem?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Execute tasks sequentially 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First step identify bounding box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Second step classify objects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Each step trained individually with specific loss function 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Examples include R-CNN algorithm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Multiple steps are inherent performance bottleneck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Combine tasks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Use a multi-task loss function for training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Used in efficient single shot algorithm 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Algorithms include SSD and YOLO</a:t>
            </a:r>
          </a:p>
        </p:txBody>
      </p:sp>
    </p:spTree>
    <p:extLst>
      <p:ext uri="{BB962C8B-B14F-4D97-AF65-F5344CB8AC3E}">
        <p14:creationId xmlns:p14="http://schemas.microsoft.com/office/powerpoint/2010/main" val="98550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380335" cy="1632857"/>
          </a:xfrm>
        </p:spPr>
        <p:txBody>
          <a:bodyPr>
            <a:normAutofit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As alternative can use semantic segmentation 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Semantic segmentation is a primary tool for scene understanding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More on this method in another lesson</a:t>
            </a: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7F8BAF-8974-4AED-9A54-A3AC47C040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5213" y="2909260"/>
            <a:ext cx="7845707" cy="3782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134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Loss functions for object detection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/>
              <p:nvPr/>
            </p:nvSpPr>
            <p:spPr>
              <a:xfrm>
                <a:off x="401778" y="951176"/>
                <a:ext cx="11642902" cy="57384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How can we construct a multi-task loss function for this problem?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Need loss component for bounding box localization accuracy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Need loss component for confidence accuracy, correct classification in a location  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Example: For </a:t>
                </a:r>
                <a:r>
                  <a:rPr lang="en-US" sz="2800" i="1" dirty="0"/>
                  <a:t>N</a:t>
                </a:r>
                <a:r>
                  <a:rPr lang="en-US" sz="2800" dirty="0"/>
                  <a:t> matched bounding boxes, SSD uses this loss function: 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𝑙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den>
                      </m:f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𝑐𝑜𝑛𝑓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</m:d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+ 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𝑙𝑜𝑐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US" sz="2800" dirty="0"/>
              </a:p>
              <a:p>
                <a:r>
                  <a:rPr lang="en-US" sz="2800" dirty="0"/>
                  <a:t>Where: </a:t>
                </a:r>
              </a:p>
              <a:p>
                <a14:m>
                  <m:oMath xmlns:m="http://schemas.openxmlformats.org/officeDocument/2006/math"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sz="2800" dirty="0"/>
                  <a:t> is a trade-off parameter between confidence and location accuracy</a:t>
                </a:r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p>
                    </m:sSubSup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={0,1}</m:t>
                    </m:r>
                  </m:oMath>
                </a14:m>
                <a:r>
                  <a:rPr lang="en-US" sz="2800" dirty="0"/>
                  <a:t> is a binary indicator that for matching the </a:t>
                </a:r>
                <a:r>
                  <a:rPr lang="en-US" sz="2800" i="1" dirty="0" err="1"/>
                  <a:t>i-th</a:t>
                </a:r>
                <a:r>
                  <a:rPr lang="en-US" sz="2800" dirty="0"/>
                  <a:t> prototype box to the </a:t>
                </a:r>
                <a:r>
                  <a:rPr lang="en-US" sz="2800" i="1" dirty="0"/>
                  <a:t>j-</a:t>
                </a:r>
                <a:r>
                  <a:rPr lang="en-US" sz="2800" i="1" dirty="0" err="1"/>
                  <a:t>th</a:t>
                </a:r>
                <a:r>
                  <a:rPr lang="en-US" sz="2800" dirty="0"/>
                  <a:t> ground truth box  </a:t>
                </a:r>
              </a:p>
              <a:p>
                <a:r>
                  <a:rPr lang="en-US" sz="2800" i="1" dirty="0"/>
                  <a:t>c</a:t>
                </a:r>
                <a:r>
                  <a:rPr lang="en-US" sz="2800" dirty="0"/>
                  <a:t> is the class of the object</a:t>
                </a:r>
              </a:p>
              <a:p>
                <a:r>
                  <a:rPr lang="en-US" sz="2800" i="1" dirty="0"/>
                  <a:t>l</a:t>
                </a:r>
                <a:r>
                  <a:rPr lang="en-US" sz="2800" dirty="0"/>
                  <a:t> are parameters of predicted box and </a:t>
                </a:r>
                <a:r>
                  <a:rPr lang="en-US" sz="2800" i="1" dirty="0"/>
                  <a:t>g</a:t>
                </a:r>
                <a:r>
                  <a:rPr lang="en-US" sz="2800" dirty="0"/>
                  <a:t> are parameters of ground truth box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1778" y="951176"/>
                <a:ext cx="11642902" cy="5738430"/>
              </a:xfrm>
              <a:prstGeom prst="rect">
                <a:avLst/>
              </a:prstGeom>
              <a:blipFill>
                <a:blip r:embed="rId3"/>
                <a:stretch>
                  <a:fillRect l="-1099" t="-956" r="-1099" b="-21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76791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Loss functions for object detection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/>
              <p:nvPr/>
            </p:nvSpPr>
            <p:spPr>
              <a:xfrm>
                <a:off x="401778" y="951176"/>
                <a:ext cx="11642902" cy="65711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How can we construct a multi-task loss function for this problem?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Loss component for bounding box localization accuracy uses a smooth L1 distance with respect to the ground truth box location,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bSup>
                  </m:oMath>
                </a14:m>
                <a:r>
                  <a:rPr lang="en-US" sz="2800" dirty="0"/>
                  <a:t>, of the </a:t>
                </a:r>
                <a:r>
                  <a:rPr lang="en-US" sz="2800" i="1" dirty="0" err="1"/>
                  <a:t>i-th</a:t>
                </a:r>
                <a:r>
                  <a:rPr lang="en-US" sz="2800" dirty="0"/>
                  <a:t> box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𝑙𝑜𝑐</m:t>
                          </m:r>
                        </m:sub>
                      </m:sSub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𝑙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𝑃𝑜𝑠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sup>
                        <m:e>
                          <m:nary>
                            <m:naryPr>
                              <m:chr m:val="∑"/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∈{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𝑐𝑥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𝑐𝑦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𝑤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h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}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sup>
                            <m:e>
                              <m:sSubSup>
                                <m:sSubSup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  <m: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p>
                              </m:sSub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𝑠𝑚𝑜𝑜𝑡h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sup>
                                  </m:sSub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Sup>
                                    <m:sSubSup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</a:rPr>
                                            <m:t>𝑔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  <m:sup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sup>
                                  </m:sSubSup>
                                </m:e>
                              </m:d>
                            </m:e>
                          </m:nary>
                        </m:e>
                      </m:nary>
                    </m:oMath>
                  </m:oMathPara>
                </a14:m>
                <a:endParaRPr lang="en-US" sz="2800" dirty="0"/>
              </a:p>
              <a:p>
                <a:r>
                  <a:rPr lang="en-US" sz="2800" dirty="0"/>
                  <a:t>Where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acc>
                          <m:accPr>
                            <m:chr m:val="̂"/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</m:acc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bSup>
                  </m:oMath>
                </a14:m>
                <a:r>
                  <a:rPr lang="en-US" sz="2800" dirty="0"/>
                  <a:t>, the bounding box predication has four components for center,</a:t>
                </a:r>
                <a:r>
                  <a:rPr lang="en-US" sz="2800" i="1" dirty="0"/>
                  <a:t> {cx, cy}</a:t>
                </a:r>
                <a:r>
                  <a:rPr lang="en-US" sz="2800" dirty="0"/>
                  <a:t>, and dimensions, </a:t>
                </a:r>
                <a:r>
                  <a:rPr lang="en-US" sz="2800" i="1" dirty="0"/>
                  <a:t>{w, h}</a:t>
                </a:r>
                <a:r>
                  <a:rPr lang="en-US" sz="2800" dirty="0"/>
                  <a:t>, with respect to the default bonding box, </a:t>
                </a:r>
                <a:r>
                  <a:rPr lang="en-US" sz="2800" i="1" dirty="0"/>
                  <a:t>d</a:t>
                </a:r>
                <a:r>
                  <a:rPr lang="en-US" sz="2800" dirty="0"/>
                  <a:t>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𝑐𝑥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=(</m:t>
                      </m:r>
                      <m:sSubSup>
                        <m:sSubSup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𝑐𝑥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−</m:t>
                      </m:r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𝑐𝑥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)/</m:t>
                      </m:r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sup>
                      </m:sSubSup>
                    </m:oMath>
                  </m:oMathPara>
                </a14:m>
                <a:endParaRPr lang="en-US" sz="28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p>
                      </m:sSubSup>
                      <m:r>
                        <a:rPr lang="en-US" sz="2800" i="1">
                          <a:latin typeface="Cambria Math" panose="02040503050406030204" pitchFamily="18" charset="0"/>
                        </a:rPr>
                        <m:t>=(</m:t>
                      </m:r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p>
                      </m:sSubSup>
                      <m:r>
                        <a:rPr lang="en-US" sz="2800" i="1">
                          <a:latin typeface="Cambria Math" panose="02040503050406030204" pitchFamily="18" charset="0"/>
                        </a:rPr>
                        <m:t>−</m:t>
                      </m:r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p>
                      </m:sSubSup>
                      <m:r>
                        <a:rPr lang="en-US" sz="2800" i="1">
                          <a:latin typeface="Cambria Math" panose="02040503050406030204" pitchFamily="18" charset="0"/>
                        </a:rPr>
                        <m:t>)/</m:t>
                      </m:r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sup>
                      </m:sSubSup>
                    </m:oMath>
                  </m:oMathPara>
                </a14:m>
                <a:endParaRPr lang="en-US" sz="28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𝑙𝑜𝑔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sup>
                          </m:sSub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/</m:t>
                          </m:r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sup>
                          </m:sSubSup>
                        </m:e>
                      </m:d>
                    </m:oMath>
                  </m:oMathPara>
                </a14:m>
                <a:endParaRPr lang="en-US" sz="28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sup>
                      </m:sSubSup>
                      <m:r>
                        <a:rPr lang="en-US" sz="28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𝑙𝑜𝑔</m:t>
                      </m:r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sup>
                          </m:sSub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/</m:t>
                          </m:r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sup>
                          </m:sSubSup>
                        </m:e>
                      </m:d>
                    </m:oMath>
                  </m:oMathPara>
                </a14:m>
                <a:endParaRPr lang="en-US" sz="2800" dirty="0"/>
              </a:p>
              <a:p>
                <a:endParaRPr lang="en-US" sz="2800" dirty="0"/>
              </a:p>
              <a:p>
                <a:endParaRPr lang="en-US" sz="28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1778" y="951176"/>
                <a:ext cx="11642902" cy="6571158"/>
              </a:xfrm>
              <a:prstGeom prst="rect">
                <a:avLst/>
              </a:prstGeom>
              <a:blipFill>
                <a:blip r:embed="rId3"/>
                <a:stretch>
                  <a:fillRect l="-1099" t="-8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70492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Loss functions for object detection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/>
              <p:nvPr/>
            </p:nvSpPr>
            <p:spPr>
              <a:xfrm>
                <a:off x="401778" y="951176"/>
                <a:ext cx="11642902" cy="43887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How can we construct a multi-task loss function for this problem?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Confidence loss component for correct classification at each location:</a:t>
                </a:r>
              </a:p>
              <a:p>
                <a:r>
                  <a:rPr lang="en-US" sz="2800" dirty="0"/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𝑐𝑜𝑛𝑓</m:t>
                        </m:r>
                      </m:sub>
                    </m:sSub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=−</m:t>
                    </m:r>
                  </m:oMath>
                </a14:m>
                <a:r>
                  <a:rPr lang="en-US" sz="2800" dirty="0"/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𝑃𝑜𝑠</m:t>
                        </m:r>
                      </m:sub>
                      <m:sup>
                        <m:r>
                          <a:rPr lang="en-US" sz="2800" i="1" smtClean="0"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  <m:e>
                        <m:sSubSup>
                          <m:sSubSup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  <m:sup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p>
                        </m:sSub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𝑙𝑜𝑔</m:t>
                        </m:r>
                        <m:d>
                          <m:d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sup>
                            </m:sSubSup>
                          </m:e>
                        </m:d>
                      </m:e>
                    </m:nary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−</m:t>
                    </m:r>
                    <m:nary>
                      <m:naryPr>
                        <m:chr m:val="∑"/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𝑁𝑒𝑔</m:t>
                        </m:r>
                      </m:sub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  <m:e>
                        <m:sSubSup>
                          <m:sSubSup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  <m:sup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p>
                        </m:sSub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𝑙𝑜𝑔</m:t>
                        </m:r>
                        <m:d>
                          <m:d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p>
                            </m:sSubSup>
                          </m:e>
                        </m:d>
                      </m:e>
                    </m:nary>
                  </m:oMath>
                </a14:m>
                <a:endParaRPr lang="en-US" sz="2800" dirty="0"/>
              </a:p>
              <a:p>
                <a:r>
                  <a:rPr lang="en-US" sz="2800" dirty="0"/>
                  <a:t>Where, the class probability prediction is given by the </a:t>
                </a:r>
                <a:r>
                  <a:rPr lang="en-US" sz="2800" dirty="0" err="1"/>
                  <a:t>softmax</a:t>
                </a:r>
                <a:r>
                  <a:rPr lang="en-US" sz="2800" dirty="0"/>
                  <a:t> function: 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𝑝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sz="2800" b="0" i="0" smtClean="0">
                              <a:latin typeface="Cambria Math" panose="02040503050406030204" pitchFamily="18" charset="0"/>
                            </a:rPr>
                            <m:t>exp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⁡(</m:t>
                          </m:r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sSubSup>
                                <m:sSubSup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p>
                              </m:sSubSup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sub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sup>
                          </m:sSub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nary>
                            <m:naryPr>
                              <m:chr m:val="∑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sub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sup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𝑒𝑥𝑝</m:t>
                              </m:r>
                              <m:d>
                                <m:d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𝑐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sup>
                                  </m:sSubSup>
                                </m:e>
                              </m:d>
                            </m:e>
                          </m:nary>
                        </m:den>
                      </m:f>
                    </m:oMath>
                  </m:oMathPara>
                </a14:m>
                <a:endParaRPr lang="en-US" sz="2800" dirty="0"/>
              </a:p>
              <a:p>
                <a:r>
                  <a:rPr lang="en-US" sz="2800" dirty="0"/>
                  <a:t>And, </a:t>
                </a:r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acc>
                          <m:accPr>
                            <m:chr m:val="̂"/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acc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p>
                    </m:sSubSup>
                  </m:oMath>
                </a14:m>
                <a:r>
                  <a:rPr lang="en-US" sz="2800" dirty="0"/>
                  <a:t> is the </a:t>
                </a:r>
                <a:r>
                  <a:rPr lang="en-US" sz="2800" i="1" dirty="0"/>
                  <a:t>p-</a:t>
                </a:r>
                <a:r>
                  <a:rPr lang="en-US" sz="2800" i="1" dirty="0" err="1"/>
                  <a:t>th</a:t>
                </a:r>
                <a:r>
                  <a:rPr lang="en-US" sz="2800" dirty="0"/>
                  <a:t> category in box prediction </a:t>
                </a:r>
                <a:r>
                  <a:rPr lang="en-US" sz="2800" i="1" dirty="0" err="1"/>
                  <a:t>i</a:t>
                </a:r>
                <a:endParaRPr lang="en-US" sz="2800" dirty="0"/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acc>
                          <m:accPr>
                            <m:chr m:val="̂"/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acc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bSup>
                  </m:oMath>
                </a14:m>
                <a:r>
                  <a:rPr lang="en-US" sz="2800" dirty="0"/>
                  <a:t> is the category for no object in box prediction </a:t>
                </a:r>
                <a:r>
                  <a:rPr lang="en-US" sz="2800" i="1" dirty="0" err="1"/>
                  <a:t>i</a:t>
                </a:r>
                <a:r>
                  <a:rPr lang="en-US" sz="2800" dirty="0"/>
                  <a:t> 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1778" y="951176"/>
                <a:ext cx="11642902" cy="4388766"/>
              </a:xfrm>
              <a:prstGeom prst="rect">
                <a:avLst/>
              </a:prstGeom>
              <a:blipFill>
                <a:blip r:embed="rId3"/>
                <a:stretch>
                  <a:fillRect l="-1099" t="-1250" b="-30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21267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Need multiple criteria to evaluate object detection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Is there an object in the box?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Is the bounding box correct?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Is the object classification in the box correct?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Need metrics for accuracy of bounding box and object class predictions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b="1" dirty="0"/>
              <a:t>Average precision</a:t>
            </a:r>
            <a:r>
              <a:rPr lang="en-US" sz="2800" dirty="0"/>
              <a:t> measured on recall-precision trade-off curve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Use </a:t>
            </a:r>
            <a:r>
              <a:rPr lang="en-US" sz="2800" b="1" dirty="0"/>
              <a:t>mean average precision  – </a:t>
            </a:r>
            <a:r>
              <a:rPr lang="en-US" sz="2800" b="1" dirty="0" err="1"/>
              <a:t>mAP</a:t>
            </a:r>
            <a:endParaRPr lang="en-US" sz="2800" b="1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Mean taken over average precision over all object classes</a:t>
            </a:r>
          </a:p>
        </p:txBody>
      </p:sp>
    </p:spTree>
    <p:extLst>
      <p:ext uri="{BB962C8B-B14F-4D97-AF65-F5344CB8AC3E}">
        <p14:creationId xmlns:p14="http://schemas.microsoft.com/office/powerpoint/2010/main" val="2118313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Evaluation of object detection</a:t>
            </a:r>
            <a:endParaRPr lang="en-US" dirty="0">
              <a:latin typeface="Segoe"/>
            </a:endParaRP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5552161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Review of classification model metrics 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Classifiers perform an hypothesis test with possible outcomes:</a:t>
            </a:r>
          </a:p>
          <a:p>
            <a:pPr lvl="1"/>
            <a:r>
              <a:rPr lang="en-GB" sz="24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True positive (TP): </a:t>
            </a:r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Positive cases are correctly classified</a:t>
            </a:r>
          </a:p>
          <a:p>
            <a:pPr lvl="1"/>
            <a:r>
              <a:rPr lang="en-GB" sz="24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True negative (TN): </a:t>
            </a:r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Negative cases are correctly classified</a:t>
            </a:r>
          </a:p>
          <a:p>
            <a:pPr lvl="1"/>
            <a:r>
              <a:rPr lang="en-GB" sz="24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False positive (FP): </a:t>
            </a:r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Negative case erroneously classified as positive </a:t>
            </a:r>
          </a:p>
          <a:p>
            <a:pPr lvl="1"/>
            <a:r>
              <a:rPr lang="en-GB" sz="24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False negative (FN)</a:t>
            </a:r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: Positive case erroneously classified as negative 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These quantities can be organised into a confusion matrix:</a:t>
            </a:r>
          </a:p>
          <a:p>
            <a:pPr marL="0" indent="0">
              <a:buNone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15" name="Table 15">
            <a:extLst>
              <a:ext uri="{FF2B5EF4-FFF2-40B4-BE49-F238E27FC236}">
                <a16:creationId xmlns:a16="http://schemas.microsoft.com/office/drawing/2014/main" id="{D9690F52-07A7-4E78-8600-E5ACFE8D2459}"/>
              </a:ext>
            </a:extLst>
          </p:cNvPr>
          <p:cNvGraphicFramePr>
            <a:graphicFrameLocks noGrp="1"/>
          </p:cNvGraphicFramePr>
          <p:nvPr/>
        </p:nvGraphicFramePr>
        <p:xfrm>
          <a:off x="2288781" y="4784361"/>
          <a:ext cx="7650621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15367">
                  <a:extLst>
                    <a:ext uri="{9D8B030D-6E8A-4147-A177-3AD203B41FA5}">
                      <a16:colId xmlns:a16="http://schemas.microsoft.com/office/drawing/2014/main" val="1051051707"/>
                    </a:ext>
                  </a:extLst>
                </a:gridCol>
                <a:gridCol w="2511468">
                  <a:extLst>
                    <a:ext uri="{9D8B030D-6E8A-4147-A177-3AD203B41FA5}">
                      <a16:colId xmlns:a16="http://schemas.microsoft.com/office/drawing/2014/main" val="1177866079"/>
                    </a:ext>
                  </a:extLst>
                </a:gridCol>
                <a:gridCol w="2423786">
                  <a:extLst>
                    <a:ext uri="{9D8B030D-6E8A-4147-A177-3AD203B41FA5}">
                      <a16:colId xmlns:a16="http://schemas.microsoft.com/office/drawing/2014/main" val="46234096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Actual Positive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Actual Negative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07685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Classified Positive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TP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FP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57490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Classified Negative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FN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TN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79138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13118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Evaluation of object detection </a:t>
            </a:r>
            <a:endParaRPr lang="en-US" dirty="0">
              <a:latin typeface="Segoe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65150" y="1143000"/>
                <a:ext cx="11525250" cy="5552161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342783" indent="-342783" algn="l" defTabSz="914088" rtl="0" eaLnBrk="1" latinLnBrk="0" hangingPunct="1">
                  <a:spcBef>
                    <a:spcPts val="1400"/>
                  </a:spcBef>
                  <a:buFont typeface="Arial" pitchFamily="34" charset="0"/>
                  <a:buChar char="•"/>
                  <a:defRPr sz="3200" b="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marL="742698" indent="-285652" algn="l" defTabSz="914088" rtl="0" eaLnBrk="1" latinLnBrk="0" hangingPunct="1">
                  <a:spcBef>
                    <a:spcPts val="300"/>
                  </a:spcBef>
                  <a:spcAft>
                    <a:spcPts val="300"/>
                  </a:spcAft>
                  <a:buFont typeface="Arial" pitchFamily="34" charset="0"/>
                  <a:buChar char="–"/>
                  <a:defRPr sz="28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2pPr>
                <a:lvl3pPr marL="1142612" indent="-228522" algn="l" defTabSz="914088" rtl="0" eaLnBrk="1" latinLnBrk="0" hangingPunct="1">
                  <a:spcBef>
                    <a:spcPts val="200"/>
                  </a:spcBef>
                  <a:spcAft>
                    <a:spcPts val="200"/>
                  </a:spcAft>
                  <a:buFont typeface="Arial" pitchFamily="34" charset="0"/>
                  <a:buChar char="•"/>
                  <a:defRPr sz="24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3pPr>
                <a:lvl4pPr marL="1599657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4pPr>
                <a:lvl5pPr marL="2056700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5pPr>
                <a:lvl6pPr marL="2513745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0789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7833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4878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Review of the classification model metrics</a:t>
                </a:r>
              </a:p>
              <a:p>
                <a:r>
                  <a:rPr lang="en-GB" sz="2800" b="1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Selectivity or Precision: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sz="280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</m:ctrlPr>
                      </m:fPr>
                      <m:num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𝑇𝑃</m:t>
                        </m:r>
                      </m:num>
                      <m:den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𝑇𝑃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+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𝐹𝑃</m:t>
                        </m:r>
                      </m:den>
                    </m:f>
                  </m:oMath>
                </a14:m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lvl="1"/>
                <a:r>
                  <a:rPr lang="en-GB" sz="24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Fraction of cases classified as positive which are correctly classified  </a:t>
                </a:r>
              </a:p>
              <a:p>
                <a:r>
                  <a:rPr lang="en-GB" sz="2800" b="1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Sensitivity or Recall: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sz="280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</m:ctrlPr>
                      </m:fPr>
                      <m:num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𝑇𝑃</m:t>
                        </m:r>
                      </m:num>
                      <m:den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𝑇𝑃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+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𝐹𝑁</m:t>
                        </m:r>
                      </m:den>
                    </m:f>
                  </m:oMath>
                </a14:m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lvl="1"/>
                <a:r>
                  <a:rPr lang="en-GB" sz="24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The fraction positive cases correctly classified    </a:t>
                </a: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There is an inherent trade-off between precision and recall</a:t>
                </a: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Can average precision on recall-precision curve </a:t>
                </a:r>
              </a:p>
              <a:p>
                <a:pPr lvl="1"/>
                <a:r>
                  <a:rPr lang="en-GB" sz="24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Change threshold or confidence to quantify curve</a:t>
                </a:r>
              </a:p>
            </p:txBody>
          </p:sp>
        </mc:Choice>
        <mc:Fallback xmlns="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5150" y="1143000"/>
                <a:ext cx="11525250" cy="5552161"/>
              </a:xfrm>
              <a:prstGeom prst="rect">
                <a:avLst/>
              </a:prstGeom>
              <a:blipFill>
                <a:blip r:embed="rId3"/>
                <a:stretch>
                  <a:fillRect l="-1058" t="-109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89912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Computing Average Precision - AP</a:t>
            </a:r>
            <a:endParaRPr lang="en-US" sz="2800" b="1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5E5077D-30CC-4B1D-B76D-47254773BA26}"/>
              </a:ext>
            </a:extLst>
          </p:cNvPr>
          <p:cNvCxnSpPr>
            <a:cxnSpLocks/>
          </p:cNvCxnSpPr>
          <p:nvPr/>
        </p:nvCxnSpPr>
        <p:spPr>
          <a:xfrm flipV="1">
            <a:off x="6672198" y="1791222"/>
            <a:ext cx="0" cy="393867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DAB9524-9B22-4C46-9EBC-71BDA365E288}"/>
              </a:ext>
            </a:extLst>
          </p:cNvPr>
          <p:cNvCxnSpPr>
            <a:cxnSpLocks/>
          </p:cNvCxnSpPr>
          <p:nvPr/>
        </p:nvCxnSpPr>
        <p:spPr>
          <a:xfrm>
            <a:off x="6672198" y="5729892"/>
            <a:ext cx="5302685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27D66172-0D27-4C13-8C3E-D8C616D00C33}"/>
              </a:ext>
            </a:extLst>
          </p:cNvPr>
          <p:cNvSpPr/>
          <p:nvPr/>
        </p:nvSpPr>
        <p:spPr>
          <a:xfrm>
            <a:off x="6672198" y="2661781"/>
            <a:ext cx="924830" cy="3068111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0B27D8A-CB2C-47C5-BBA3-37EDA138CA91}"/>
              </a:ext>
            </a:extLst>
          </p:cNvPr>
          <p:cNvSpPr/>
          <p:nvPr/>
        </p:nvSpPr>
        <p:spPr>
          <a:xfrm>
            <a:off x="7597028" y="3087666"/>
            <a:ext cx="924830" cy="2642225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CD170A7-DC8B-4565-AC68-955F2C0D9366}"/>
              </a:ext>
            </a:extLst>
          </p:cNvPr>
          <p:cNvSpPr/>
          <p:nvPr/>
        </p:nvSpPr>
        <p:spPr>
          <a:xfrm>
            <a:off x="8521858" y="3707704"/>
            <a:ext cx="924830" cy="2022187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8EC86C6-51A9-49A4-B612-B57A0AA9CFAA}"/>
              </a:ext>
            </a:extLst>
          </p:cNvPr>
          <p:cNvSpPr/>
          <p:nvPr/>
        </p:nvSpPr>
        <p:spPr>
          <a:xfrm>
            <a:off x="9446688" y="4315215"/>
            <a:ext cx="924830" cy="1414675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A7BEB99-23F3-44CF-BD0E-8AD52734C868}"/>
              </a:ext>
            </a:extLst>
          </p:cNvPr>
          <p:cNvSpPr/>
          <p:nvPr/>
        </p:nvSpPr>
        <p:spPr>
          <a:xfrm>
            <a:off x="10371518" y="4834664"/>
            <a:ext cx="924830" cy="895227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89E4C9C4-E1F0-4713-90C0-6188C6BF5C7D}"/>
              </a:ext>
            </a:extLst>
          </p:cNvPr>
          <p:cNvSpPr/>
          <p:nvPr/>
        </p:nvSpPr>
        <p:spPr>
          <a:xfrm>
            <a:off x="6655455" y="2427242"/>
            <a:ext cx="4640893" cy="2605414"/>
          </a:xfrm>
          <a:custGeom>
            <a:avLst/>
            <a:gdLst>
              <a:gd name="connsiteX0" fmla="*/ 0 w 4640893"/>
              <a:gd name="connsiteY0" fmla="*/ 0 h 2605414"/>
              <a:gd name="connsiteX1" fmla="*/ 945715 w 4640893"/>
              <a:gd name="connsiteY1" fmla="*/ 432148 h 2605414"/>
              <a:gd name="connsiteX2" fmla="*/ 1860115 w 4640893"/>
              <a:gd name="connsiteY2" fmla="*/ 858033 h 2605414"/>
              <a:gd name="connsiteX3" fmla="*/ 2780778 w 4640893"/>
              <a:gd name="connsiteY3" fmla="*/ 1471808 h 2605414"/>
              <a:gd name="connsiteX4" fmla="*/ 3682652 w 4640893"/>
              <a:gd name="connsiteY4" fmla="*/ 2066794 h 2605414"/>
              <a:gd name="connsiteX5" fmla="*/ 4640893 w 4640893"/>
              <a:gd name="connsiteY5" fmla="*/ 2605414 h 2605414"/>
              <a:gd name="connsiteX6" fmla="*/ 4640893 w 4640893"/>
              <a:gd name="connsiteY6" fmla="*/ 2605414 h 2605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40893" h="2605414">
                <a:moveTo>
                  <a:pt x="0" y="0"/>
                </a:moveTo>
                <a:lnTo>
                  <a:pt x="945715" y="432148"/>
                </a:lnTo>
                <a:cubicBezTo>
                  <a:pt x="1255734" y="575153"/>
                  <a:pt x="1554271" y="684756"/>
                  <a:pt x="1860115" y="858033"/>
                </a:cubicBezTo>
                <a:cubicBezTo>
                  <a:pt x="2165959" y="1031310"/>
                  <a:pt x="2780778" y="1471808"/>
                  <a:pt x="2780778" y="1471808"/>
                </a:cubicBezTo>
                <a:cubicBezTo>
                  <a:pt x="3084534" y="1673268"/>
                  <a:pt x="3372633" y="1877860"/>
                  <a:pt x="3682652" y="2066794"/>
                </a:cubicBezTo>
                <a:cubicBezTo>
                  <a:pt x="3992671" y="2255728"/>
                  <a:pt x="4640893" y="2605414"/>
                  <a:pt x="4640893" y="2605414"/>
                </a:cubicBezTo>
                <a:lnTo>
                  <a:pt x="4640893" y="2605414"/>
                </a:lnTo>
              </a:path>
            </a:pathLst>
          </a:cu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1C0FEC1-C2D0-4FE5-B6E1-8490124F2DD9}"/>
              </a:ext>
            </a:extLst>
          </p:cNvPr>
          <p:cNvSpPr txBox="1"/>
          <p:nvPr/>
        </p:nvSpPr>
        <p:spPr>
          <a:xfrm>
            <a:off x="398433" y="1935473"/>
            <a:ext cx="593012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Precision decreases as recall increases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Recall increases as confidence (</a:t>
            </a:r>
            <a:r>
              <a:rPr lang="en-US" sz="2800" dirty="0" err="1"/>
              <a:t>IoU</a:t>
            </a:r>
            <a:r>
              <a:rPr lang="en-US" sz="2800" dirty="0"/>
              <a:t>) increases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Average precision is Area Under the Curve (AUC) of precision-recall curve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Approximate AUC as sum of area of rectangles at each threshold sample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Usually sample precision at 10 threshold (</a:t>
            </a:r>
            <a:r>
              <a:rPr lang="en-US" sz="2800" dirty="0" err="1"/>
              <a:t>IoU</a:t>
            </a:r>
            <a:r>
              <a:rPr lang="en-US" sz="2800" dirty="0"/>
              <a:t>) values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2817C67-F155-48B5-A6BD-34AC2E8D3690}"/>
              </a:ext>
            </a:extLst>
          </p:cNvPr>
          <p:cNvSpPr txBox="1"/>
          <p:nvPr/>
        </p:nvSpPr>
        <p:spPr>
          <a:xfrm>
            <a:off x="7597028" y="5787674"/>
            <a:ext cx="33040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Increasing threshold, </a:t>
            </a:r>
            <a:r>
              <a:rPr lang="en-US" sz="2400" dirty="0" err="1"/>
              <a:t>IoU</a:t>
            </a:r>
            <a:endParaRPr lang="en-US" sz="2400" dirty="0"/>
          </a:p>
          <a:p>
            <a:r>
              <a:rPr lang="en-US" sz="2400" dirty="0"/>
              <a:t>Increasing Recall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97F9FFC-5A9A-4E39-A1F3-9427FC7AFFE6}"/>
              </a:ext>
            </a:extLst>
          </p:cNvPr>
          <p:cNvSpPr txBox="1"/>
          <p:nvPr/>
        </p:nvSpPr>
        <p:spPr>
          <a:xfrm rot="16200000">
            <a:off x="5798445" y="3751532"/>
            <a:ext cx="13155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Precision</a:t>
            </a:r>
          </a:p>
        </p:txBody>
      </p:sp>
    </p:spTree>
    <p:extLst>
      <p:ext uri="{BB962C8B-B14F-4D97-AF65-F5344CB8AC3E}">
        <p14:creationId xmlns:p14="http://schemas.microsoft.com/office/powerpoint/2010/main" val="1338114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  <p:bldP spid="13" grpId="0" animBg="1"/>
      <p:bldP spid="14" grpId="0" animBg="1"/>
      <p:bldP spid="16" grpId="0" animBg="1"/>
      <p:bldP spid="18" grpId="0" animBg="1"/>
      <p:bldP spid="20" grpId="0"/>
      <p:bldP spid="23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Computing mean average precision - </a:t>
            </a:r>
            <a:r>
              <a:rPr lang="en-US" sz="2800" dirty="0" err="1"/>
              <a:t>mAP</a:t>
            </a:r>
            <a:endParaRPr lang="en-US" sz="2800" dirty="0"/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Compute average precision for each of </a:t>
            </a:r>
            <a:r>
              <a:rPr lang="en-US" sz="2800" i="1" dirty="0"/>
              <a:t>c</a:t>
            </a:r>
            <a:r>
              <a:rPr lang="en-US" sz="2800" dirty="0"/>
              <a:t> classes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Compute mean of precision for all c classes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Report </a:t>
            </a:r>
            <a:r>
              <a:rPr lang="en-US" sz="2800" dirty="0" err="1"/>
              <a:t>mAP</a:t>
            </a:r>
            <a:r>
              <a:rPr lang="en-US" sz="2800" dirty="0"/>
              <a:t> as percentage 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800" dirty="0"/>
              <a:t>Prefect performance = 100%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800" dirty="0"/>
              <a:t>No correct detection and classification = 0%</a:t>
            </a:r>
          </a:p>
        </p:txBody>
      </p:sp>
    </p:spTree>
    <p:extLst>
      <p:ext uri="{BB962C8B-B14F-4D97-AF65-F5344CB8AC3E}">
        <p14:creationId xmlns:p14="http://schemas.microsoft.com/office/powerpoint/2010/main" val="1436318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Working with multiple scales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Images contain objects a multiple scales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4" y="1756352"/>
            <a:ext cx="1088661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Need to detect objects across wide range of scale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Is trade-off between semantics and detail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Large scale has better semantics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Fine scale has more detail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Deep neural network architecture produces multiple scales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Convolution with max pooling reduces detail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Deeper layers with better </a:t>
            </a:r>
            <a:r>
              <a:rPr lang="en-US" sz="2800" dirty="0" err="1"/>
              <a:t>symantics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309757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DE5F917-412E-4194-9968-79AD5EEA1E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5268" y="4444747"/>
            <a:ext cx="2345403" cy="1731215"/>
          </a:xfrm>
          <a:prstGeom prst="rect">
            <a:avLst/>
          </a:prstGeom>
        </p:spPr>
      </p:pic>
      <p:sp>
        <p:nvSpPr>
          <p:cNvPr id="4" name="Parallelogram 3">
            <a:extLst>
              <a:ext uri="{FF2B5EF4-FFF2-40B4-BE49-F238E27FC236}">
                <a16:creationId xmlns:a16="http://schemas.microsoft.com/office/drawing/2014/main" id="{A22A7B74-12DC-4BDD-9925-7757C8BE74D6}"/>
              </a:ext>
            </a:extLst>
          </p:cNvPr>
          <p:cNvSpPr/>
          <p:nvPr/>
        </p:nvSpPr>
        <p:spPr>
          <a:xfrm>
            <a:off x="1951404" y="3861101"/>
            <a:ext cx="2758509" cy="795485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Parallelogram 2">
            <a:extLst>
              <a:ext uri="{FF2B5EF4-FFF2-40B4-BE49-F238E27FC236}">
                <a16:creationId xmlns:a16="http://schemas.microsoft.com/office/drawing/2014/main" id="{79D8DE9C-7A97-4B0B-8CF3-C761373C3C3E}"/>
              </a:ext>
            </a:extLst>
          </p:cNvPr>
          <p:cNvSpPr/>
          <p:nvPr/>
        </p:nvSpPr>
        <p:spPr>
          <a:xfrm>
            <a:off x="2030282" y="2870879"/>
            <a:ext cx="2167545" cy="726031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Parallelogram 1">
            <a:extLst>
              <a:ext uri="{FF2B5EF4-FFF2-40B4-BE49-F238E27FC236}">
                <a16:creationId xmlns:a16="http://schemas.microsoft.com/office/drawing/2014/main" id="{B55D5EED-127D-45ED-9ED1-987C807D2EEC}"/>
              </a:ext>
            </a:extLst>
          </p:cNvPr>
          <p:cNvSpPr/>
          <p:nvPr/>
        </p:nvSpPr>
        <p:spPr>
          <a:xfrm>
            <a:off x="2115864" y="1969523"/>
            <a:ext cx="1717430" cy="669734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7316BF6-911F-4CB7-A90F-FE64419B8BBA}"/>
              </a:ext>
            </a:extLst>
          </p:cNvPr>
          <p:cNvCxnSpPr/>
          <p:nvPr/>
        </p:nvCxnSpPr>
        <p:spPr>
          <a:xfrm flipV="1">
            <a:off x="3137621" y="4656586"/>
            <a:ext cx="0" cy="421018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7AA2906-FF7F-4636-9C9C-5AA22A6708C4}"/>
              </a:ext>
            </a:extLst>
          </p:cNvPr>
          <p:cNvCxnSpPr>
            <a:cxnSpLocks/>
          </p:cNvCxnSpPr>
          <p:nvPr/>
        </p:nvCxnSpPr>
        <p:spPr>
          <a:xfrm flipV="1">
            <a:off x="3114055" y="3596911"/>
            <a:ext cx="9042" cy="580384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CC6CCF2-84C4-43FC-AE1E-832B0600D45E}"/>
              </a:ext>
            </a:extLst>
          </p:cNvPr>
          <p:cNvCxnSpPr>
            <a:cxnSpLocks/>
          </p:cNvCxnSpPr>
          <p:nvPr/>
        </p:nvCxnSpPr>
        <p:spPr>
          <a:xfrm flipV="1">
            <a:off x="3114055" y="2590878"/>
            <a:ext cx="0" cy="643017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Parallelogram 14">
            <a:extLst>
              <a:ext uri="{FF2B5EF4-FFF2-40B4-BE49-F238E27FC236}">
                <a16:creationId xmlns:a16="http://schemas.microsoft.com/office/drawing/2014/main" id="{FE1120CD-C90B-4A93-90C2-E3FE3E92CDAB}"/>
              </a:ext>
            </a:extLst>
          </p:cNvPr>
          <p:cNvSpPr/>
          <p:nvPr/>
        </p:nvSpPr>
        <p:spPr>
          <a:xfrm>
            <a:off x="4820703" y="4389280"/>
            <a:ext cx="2758509" cy="795485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Parallelogram 15">
            <a:extLst>
              <a:ext uri="{FF2B5EF4-FFF2-40B4-BE49-F238E27FC236}">
                <a16:creationId xmlns:a16="http://schemas.microsoft.com/office/drawing/2014/main" id="{240194A9-C979-4B0A-9313-92E80747C5AE}"/>
              </a:ext>
            </a:extLst>
          </p:cNvPr>
          <p:cNvSpPr/>
          <p:nvPr/>
        </p:nvSpPr>
        <p:spPr>
          <a:xfrm>
            <a:off x="5066260" y="3365106"/>
            <a:ext cx="2167545" cy="726031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Parallelogram 16">
            <a:extLst>
              <a:ext uri="{FF2B5EF4-FFF2-40B4-BE49-F238E27FC236}">
                <a16:creationId xmlns:a16="http://schemas.microsoft.com/office/drawing/2014/main" id="{E327B23B-1834-470F-B326-0768DED3A2DC}"/>
              </a:ext>
            </a:extLst>
          </p:cNvPr>
          <p:cNvSpPr/>
          <p:nvPr/>
        </p:nvSpPr>
        <p:spPr>
          <a:xfrm>
            <a:off x="5225234" y="2443520"/>
            <a:ext cx="1717430" cy="669734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EA62778-3B70-4C5A-AC4D-BA3889134DB5}"/>
              </a:ext>
            </a:extLst>
          </p:cNvPr>
          <p:cNvCxnSpPr>
            <a:cxnSpLocks/>
          </p:cNvCxnSpPr>
          <p:nvPr/>
        </p:nvCxnSpPr>
        <p:spPr>
          <a:xfrm>
            <a:off x="6083949" y="2330220"/>
            <a:ext cx="0" cy="334867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62689E1-E026-495F-B6A3-B2489DC65E06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6059279" y="4091137"/>
            <a:ext cx="0" cy="695885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6E05A35-F472-4469-91E5-7656A504E2B5}"/>
              </a:ext>
            </a:extLst>
          </p:cNvPr>
          <p:cNvCxnSpPr>
            <a:cxnSpLocks/>
            <a:stCxn id="17" idx="4"/>
          </p:cNvCxnSpPr>
          <p:nvPr/>
        </p:nvCxnSpPr>
        <p:spPr>
          <a:xfrm>
            <a:off x="6083949" y="3113254"/>
            <a:ext cx="0" cy="610906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6B5D7154-FE7C-4995-841C-D7ECC8838B36}"/>
              </a:ext>
            </a:extLst>
          </p:cNvPr>
          <p:cNvCxnSpPr>
            <a:cxnSpLocks/>
          </p:cNvCxnSpPr>
          <p:nvPr/>
        </p:nvCxnSpPr>
        <p:spPr>
          <a:xfrm>
            <a:off x="3735910" y="2304390"/>
            <a:ext cx="236009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5A285E2-3294-4368-B2A3-9B64D14B1EDA}"/>
              </a:ext>
            </a:extLst>
          </p:cNvPr>
          <p:cNvCxnSpPr>
            <a:cxnSpLocks/>
          </p:cNvCxnSpPr>
          <p:nvPr/>
        </p:nvCxnSpPr>
        <p:spPr>
          <a:xfrm>
            <a:off x="4101465" y="3233895"/>
            <a:ext cx="1994535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FCC7257D-70AF-47AA-B55B-50919AA030E1}"/>
              </a:ext>
            </a:extLst>
          </p:cNvPr>
          <p:cNvCxnSpPr>
            <a:cxnSpLocks/>
          </p:cNvCxnSpPr>
          <p:nvPr/>
        </p:nvCxnSpPr>
        <p:spPr>
          <a:xfrm>
            <a:off x="4608440" y="4228945"/>
            <a:ext cx="1450839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E04919AD-AAC3-4F87-AF39-EC8470804EF5}"/>
              </a:ext>
            </a:extLst>
          </p:cNvPr>
          <p:cNvSpPr txBox="1"/>
          <p:nvPr/>
        </p:nvSpPr>
        <p:spPr>
          <a:xfrm>
            <a:off x="7897647" y="2502212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9AE0687B-47DC-47BD-8997-E42D83BCFBB1}"/>
              </a:ext>
            </a:extLst>
          </p:cNvPr>
          <p:cNvCxnSpPr>
            <a:cxnSpLocks/>
            <a:stCxn id="71" idx="3"/>
            <a:endCxn id="58" idx="1"/>
          </p:cNvCxnSpPr>
          <p:nvPr/>
        </p:nvCxnSpPr>
        <p:spPr>
          <a:xfrm>
            <a:off x="6595178" y="2723622"/>
            <a:ext cx="1302469" cy="942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80E057A7-2736-46C2-A9E6-072A0109A865}"/>
              </a:ext>
            </a:extLst>
          </p:cNvPr>
          <p:cNvSpPr txBox="1"/>
          <p:nvPr/>
        </p:nvSpPr>
        <p:spPr>
          <a:xfrm>
            <a:off x="7902173" y="3391908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C6F175A-1964-4D23-BF71-AE4304E6A3EF}"/>
              </a:ext>
            </a:extLst>
          </p:cNvPr>
          <p:cNvCxnSpPr>
            <a:cxnSpLocks/>
            <a:stCxn id="72" idx="3"/>
            <a:endCxn id="65" idx="1"/>
          </p:cNvCxnSpPr>
          <p:nvPr/>
        </p:nvCxnSpPr>
        <p:spPr>
          <a:xfrm flipV="1">
            <a:off x="7034793" y="3622741"/>
            <a:ext cx="867380" cy="1034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18171E74-AAC1-4E4F-B94B-E16CA8D85B0A}"/>
              </a:ext>
            </a:extLst>
          </p:cNvPr>
          <p:cNvSpPr txBox="1"/>
          <p:nvPr/>
        </p:nvSpPr>
        <p:spPr>
          <a:xfrm>
            <a:off x="7897647" y="4603547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57ECDC9-BB88-4C96-BFDA-A56E2391CE3C}"/>
              </a:ext>
            </a:extLst>
          </p:cNvPr>
          <p:cNvCxnSpPr>
            <a:cxnSpLocks/>
            <a:stCxn id="73" idx="3"/>
            <a:endCxn id="68" idx="1"/>
          </p:cNvCxnSpPr>
          <p:nvPr/>
        </p:nvCxnSpPr>
        <p:spPr>
          <a:xfrm flipV="1">
            <a:off x="6708312" y="4834380"/>
            <a:ext cx="1189335" cy="1295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>
            <a:extLst>
              <a:ext uri="{FF2B5EF4-FFF2-40B4-BE49-F238E27FC236}">
                <a16:creationId xmlns:a16="http://schemas.microsoft.com/office/drawing/2014/main" id="{13D228A7-C2C2-4C60-8401-9E8408ACE4DD}"/>
              </a:ext>
            </a:extLst>
          </p:cNvPr>
          <p:cNvSpPr/>
          <p:nvPr/>
        </p:nvSpPr>
        <p:spPr>
          <a:xfrm>
            <a:off x="6340840" y="2599272"/>
            <a:ext cx="254338" cy="2487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F5351051-3711-463D-ACD6-5AC901C5EC8E}"/>
              </a:ext>
            </a:extLst>
          </p:cNvPr>
          <p:cNvSpPr/>
          <p:nvPr/>
        </p:nvSpPr>
        <p:spPr>
          <a:xfrm>
            <a:off x="6639656" y="3454830"/>
            <a:ext cx="395137" cy="356508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F0323663-11BD-4023-861D-F9DE15086B0F}"/>
              </a:ext>
            </a:extLst>
          </p:cNvPr>
          <p:cNvSpPr/>
          <p:nvPr/>
        </p:nvSpPr>
        <p:spPr>
          <a:xfrm>
            <a:off x="6235864" y="4616503"/>
            <a:ext cx="472448" cy="46165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EAAA74C1-776A-45EA-96BD-ED5D197206CE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Working with multiple scales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D47C7DA-86E4-41D9-BB0A-49B9A2073641}"/>
              </a:ext>
            </a:extLst>
          </p:cNvPr>
          <p:cNvSpPr txBox="1"/>
          <p:nvPr/>
        </p:nvSpPr>
        <p:spPr>
          <a:xfrm rot="16200000">
            <a:off x="-223717" y="2689497"/>
            <a:ext cx="24690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Convolution/max-polling layers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EA1A916-380B-499A-9254-8F44A1B00F23}"/>
              </a:ext>
            </a:extLst>
          </p:cNvPr>
          <p:cNvSpPr txBox="1"/>
          <p:nvPr/>
        </p:nvSpPr>
        <p:spPr>
          <a:xfrm rot="16200000">
            <a:off x="179414" y="5158921"/>
            <a:ext cx="15724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Image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2DBE2A0-1E9D-416C-9A93-13E509CDC267}"/>
              </a:ext>
            </a:extLst>
          </p:cNvPr>
          <p:cNvSpPr txBox="1"/>
          <p:nvPr/>
        </p:nvSpPr>
        <p:spPr>
          <a:xfrm>
            <a:off x="5001331" y="5448461"/>
            <a:ext cx="24690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Convolution/up-sampling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164F339-5B6D-4ED3-8259-BD509E5DF718}"/>
              </a:ext>
            </a:extLst>
          </p:cNvPr>
          <p:cNvSpPr txBox="1"/>
          <p:nvPr/>
        </p:nvSpPr>
        <p:spPr>
          <a:xfrm rot="16200000">
            <a:off x="8665426" y="3316687"/>
            <a:ext cx="24690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Multi-scale bounding boxes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EF3AD52-D1C2-4F37-9E81-7052D7B39CF8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Convolutional neural network with multi-scale feature map (pyramid)</a:t>
            </a:r>
          </a:p>
        </p:txBody>
      </p:sp>
    </p:spTree>
    <p:extLst>
      <p:ext uri="{BB962C8B-B14F-4D97-AF65-F5344CB8AC3E}">
        <p14:creationId xmlns:p14="http://schemas.microsoft.com/office/powerpoint/2010/main" val="1886490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" grpId="0" animBg="1"/>
      <p:bldP spid="2" grpId="0" animBg="1"/>
      <p:bldP spid="15" grpId="0" animBg="1"/>
      <p:bldP spid="16" grpId="0" animBg="1"/>
      <p:bldP spid="17" grpId="0" animBg="1"/>
      <p:bldP spid="58" grpId="0" animBg="1"/>
      <p:bldP spid="65" grpId="0" animBg="1"/>
      <p:bldP spid="68" grpId="0" animBg="1"/>
      <p:bldP spid="71" grpId="0" animBg="1"/>
      <p:bldP spid="72" grpId="0" animBg="1"/>
      <p:bldP spid="73" grpId="0" animBg="1"/>
      <p:bldP spid="24" grpId="0"/>
      <p:bldP spid="39" grpId="0"/>
      <p:bldP spid="40" grpId="0"/>
      <p:bldP spid="4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5591447"/>
          </a:xfrm>
        </p:spPr>
        <p:txBody>
          <a:bodyPr>
            <a:normAutofit/>
          </a:bodyPr>
          <a:lstStyle/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Elements of object detection algorithms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Evolution of object detection algorithms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Parameterization of bounding boxes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Evaluation of object detection algorithms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Multiple prior bounding boxes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Finding priors for bounding boxes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Solving the object detection problem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Working with multiple scales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Integrating datasets involves complex language problem</a:t>
            </a:r>
          </a:p>
          <a:p>
            <a:pPr marL="0" indent="0">
              <a:spcBef>
                <a:spcPts val="400"/>
              </a:spcBef>
              <a:buNone/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Lesson Overview</a:t>
            </a:r>
          </a:p>
        </p:txBody>
      </p:sp>
    </p:spTree>
    <p:extLst>
      <p:ext uri="{BB962C8B-B14F-4D97-AF65-F5344CB8AC3E}">
        <p14:creationId xmlns:p14="http://schemas.microsoft.com/office/powerpoint/2010/main" val="2935522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DE5F917-412E-4194-9968-79AD5EEA1E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5268" y="4444747"/>
            <a:ext cx="2345403" cy="1731215"/>
          </a:xfrm>
          <a:prstGeom prst="rect">
            <a:avLst/>
          </a:prstGeom>
        </p:spPr>
      </p:pic>
      <p:sp>
        <p:nvSpPr>
          <p:cNvPr id="4" name="Parallelogram 3">
            <a:extLst>
              <a:ext uri="{FF2B5EF4-FFF2-40B4-BE49-F238E27FC236}">
                <a16:creationId xmlns:a16="http://schemas.microsoft.com/office/drawing/2014/main" id="{A22A7B74-12DC-4BDD-9925-7757C8BE74D6}"/>
              </a:ext>
            </a:extLst>
          </p:cNvPr>
          <p:cNvSpPr/>
          <p:nvPr/>
        </p:nvSpPr>
        <p:spPr>
          <a:xfrm>
            <a:off x="1951404" y="3861101"/>
            <a:ext cx="2758509" cy="795485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arallelogram 2">
            <a:extLst>
              <a:ext uri="{FF2B5EF4-FFF2-40B4-BE49-F238E27FC236}">
                <a16:creationId xmlns:a16="http://schemas.microsoft.com/office/drawing/2014/main" id="{79D8DE9C-7A97-4B0B-8CF3-C761373C3C3E}"/>
              </a:ext>
            </a:extLst>
          </p:cNvPr>
          <p:cNvSpPr/>
          <p:nvPr/>
        </p:nvSpPr>
        <p:spPr>
          <a:xfrm>
            <a:off x="2030282" y="2870879"/>
            <a:ext cx="2167545" cy="726031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Parallelogram 1">
            <a:extLst>
              <a:ext uri="{FF2B5EF4-FFF2-40B4-BE49-F238E27FC236}">
                <a16:creationId xmlns:a16="http://schemas.microsoft.com/office/drawing/2014/main" id="{B55D5EED-127D-45ED-9ED1-987C807D2EEC}"/>
              </a:ext>
            </a:extLst>
          </p:cNvPr>
          <p:cNvSpPr/>
          <p:nvPr/>
        </p:nvSpPr>
        <p:spPr>
          <a:xfrm>
            <a:off x="2115864" y="1969523"/>
            <a:ext cx="1717430" cy="669734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7316BF6-911F-4CB7-A90F-FE64419B8BBA}"/>
              </a:ext>
            </a:extLst>
          </p:cNvPr>
          <p:cNvCxnSpPr/>
          <p:nvPr/>
        </p:nvCxnSpPr>
        <p:spPr>
          <a:xfrm flipV="1">
            <a:off x="3137621" y="4656586"/>
            <a:ext cx="0" cy="421018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7AA2906-FF7F-4636-9C9C-5AA22A6708C4}"/>
              </a:ext>
            </a:extLst>
          </p:cNvPr>
          <p:cNvCxnSpPr>
            <a:cxnSpLocks/>
          </p:cNvCxnSpPr>
          <p:nvPr/>
        </p:nvCxnSpPr>
        <p:spPr>
          <a:xfrm flipV="1">
            <a:off x="3114055" y="3596911"/>
            <a:ext cx="9042" cy="580384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CC6CCF2-84C4-43FC-AE1E-832B0600D45E}"/>
              </a:ext>
            </a:extLst>
          </p:cNvPr>
          <p:cNvCxnSpPr>
            <a:cxnSpLocks/>
          </p:cNvCxnSpPr>
          <p:nvPr/>
        </p:nvCxnSpPr>
        <p:spPr>
          <a:xfrm flipV="1">
            <a:off x="3114055" y="2590878"/>
            <a:ext cx="0" cy="643017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Parallelogram 14">
            <a:extLst>
              <a:ext uri="{FF2B5EF4-FFF2-40B4-BE49-F238E27FC236}">
                <a16:creationId xmlns:a16="http://schemas.microsoft.com/office/drawing/2014/main" id="{FE1120CD-C90B-4A93-90C2-E3FE3E92CDAB}"/>
              </a:ext>
            </a:extLst>
          </p:cNvPr>
          <p:cNvSpPr/>
          <p:nvPr/>
        </p:nvSpPr>
        <p:spPr>
          <a:xfrm>
            <a:off x="4820703" y="4389280"/>
            <a:ext cx="2758509" cy="795485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Parallelogram 15">
            <a:extLst>
              <a:ext uri="{FF2B5EF4-FFF2-40B4-BE49-F238E27FC236}">
                <a16:creationId xmlns:a16="http://schemas.microsoft.com/office/drawing/2014/main" id="{240194A9-C979-4B0A-9313-92E80747C5AE}"/>
              </a:ext>
            </a:extLst>
          </p:cNvPr>
          <p:cNvSpPr/>
          <p:nvPr/>
        </p:nvSpPr>
        <p:spPr>
          <a:xfrm>
            <a:off x="5066260" y="3365106"/>
            <a:ext cx="2167545" cy="726031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Parallelogram 16">
            <a:extLst>
              <a:ext uri="{FF2B5EF4-FFF2-40B4-BE49-F238E27FC236}">
                <a16:creationId xmlns:a16="http://schemas.microsoft.com/office/drawing/2014/main" id="{E327B23B-1834-470F-B326-0768DED3A2DC}"/>
              </a:ext>
            </a:extLst>
          </p:cNvPr>
          <p:cNvSpPr/>
          <p:nvPr/>
        </p:nvSpPr>
        <p:spPr>
          <a:xfrm>
            <a:off x="5225234" y="2443520"/>
            <a:ext cx="1717430" cy="669734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EA62778-3B70-4C5A-AC4D-BA3889134DB5}"/>
              </a:ext>
            </a:extLst>
          </p:cNvPr>
          <p:cNvCxnSpPr>
            <a:cxnSpLocks/>
          </p:cNvCxnSpPr>
          <p:nvPr/>
        </p:nvCxnSpPr>
        <p:spPr>
          <a:xfrm>
            <a:off x="6083949" y="2330220"/>
            <a:ext cx="0" cy="334867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62689E1-E026-495F-B6A3-B2489DC65E06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6059279" y="4091137"/>
            <a:ext cx="0" cy="695885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6E05A35-F472-4469-91E5-7656A504E2B5}"/>
              </a:ext>
            </a:extLst>
          </p:cNvPr>
          <p:cNvCxnSpPr>
            <a:cxnSpLocks/>
            <a:stCxn id="17" idx="4"/>
          </p:cNvCxnSpPr>
          <p:nvPr/>
        </p:nvCxnSpPr>
        <p:spPr>
          <a:xfrm>
            <a:off x="6083949" y="3113254"/>
            <a:ext cx="0" cy="610906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6B5D7154-FE7C-4995-841C-D7ECC8838B36}"/>
              </a:ext>
            </a:extLst>
          </p:cNvPr>
          <p:cNvCxnSpPr>
            <a:cxnSpLocks/>
          </p:cNvCxnSpPr>
          <p:nvPr/>
        </p:nvCxnSpPr>
        <p:spPr>
          <a:xfrm>
            <a:off x="3735910" y="2304390"/>
            <a:ext cx="236009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5A285E2-3294-4368-B2A3-9B64D14B1EDA}"/>
              </a:ext>
            </a:extLst>
          </p:cNvPr>
          <p:cNvCxnSpPr>
            <a:cxnSpLocks/>
          </p:cNvCxnSpPr>
          <p:nvPr/>
        </p:nvCxnSpPr>
        <p:spPr>
          <a:xfrm>
            <a:off x="4101465" y="3233895"/>
            <a:ext cx="1994535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FCC7257D-70AF-47AA-B55B-50919AA030E1}"/>
              </a:ext>
            </a:extLst>
          </p:cNvPr>
          <p:cNvCxnSpPr>
            <a:cxnSpLocks/>
          </p:cNvCxnSpPr>
          <p:nvPr/>
        </p:nvCxnSpPr>
        <p:spPr>
          <a:xfrm>
            <a:off x="4608440" y="4228945"/>
            <a:ext cx="1450839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E04919AD-AAC3-4F87-AF39-EC8470804EF5}"/>
              </a:ext>
            </a:extLst>
          </p:cNvPr>
          <p:cNvSpPr txBox="1"/>
          <p:nvPr/>
        </p:nvSpPr>
        <p:spPr>
          <a:xfrm>
            <a:off x="7897647" y="2502212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9AE0687B-47DC-47BD-8997-E42D83BCFBB1}"/>
              </a:ext>
            </a:extLst>
          </p:cNvPr>
          <p:cNvCxnSpPr>
            <a:cxnSpLocks/>
            <a:stCxn id="71" idx="3"/>
            <a:endCxn id="58" idx="1"/>
          </p:cNvCxnSpPr>
          <p:nvPr/>
        </p:nvCxnSpPr>
        <p:spPr>
          <a:xfrm>
            <a:off x="6595178" y="2723622"/>
            <a:ext cx="1302469" cy="942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80E057A7-2736-46C2-A9E6-072A0109A865}"/>
              </a:ext>
            </a:extLst>
          </p:cNvPr>
          <p:cNvSpPr txBox="1"/>
          <p:nvPr/>
        </p:nvSpPr>
        <p:spPr>
          <a:xfrm>
            <a:off x="7902173" y="3391908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C6F175A-1964-4D23-BF71-AE4304E6A3EF}"/>
              </a:ext>
            </a:extLst>
          </p:cNvPr>
          <p:cNvCxnSpPr>
            <a:cxnSpLocks/>
            <a:stCxn id="72" idx="3"/>
            <a:endCxn id="65" idx="1"/>
          </p:cNvCxnSpPr>
          <p:nvPr/>
        </p:nvCxnSpPr>
        <p:spPr>
          <a:xfrm flipV="1">
            <a:off x="7034793" y="3622741"/>
            <a:ext cx="867380" cy="1034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18171E74-AAC1-4E4F-B94B-E16CA8D85B0A}"/>
              </a:ext>
            </a:extLst>
          </p:cNvPr>
          <p:cNvSpPr txBox="1"/>
          <p:nvPr/>
        </p:nvSpPr>
        <p:spPr>
          <a:xfrm>
            <a:off x="7897647" y="4710912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57ECDC9-BB88-4C96-BFDA-A56E2391CE3C}"/>
              </a:ext>
            </a:extLst>
          </p:cNvPr>
          <p:cNvCxnSpPr>
            <a:cxnSpLocks/>
            <a:endCxn id="68" idx="1"/>
          </p:cNvCxnSpPr>
          <p:nvPr/>
        </p:nvCxnSpPr>
        <p:spPr>
          <a:xfrm>
            <a:off x="6708312" y="4926319"/>
            <a:ext cx="1189335" cy="15426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>
            <a:extLst>
              <a:ext uri="{FF2B5EF4-FFF2-40B4-BE49-F238E27FC236}">
                <a16:creationId xmlns:a16="http://schemas.microsoft.com/office/drawing/2014/main" id="{13D228A7-C2C2-4C60-8401-9E8408ACE4DD}"/>
              </a:ext>
            </a:extLst>
          </p:cNvPr>
          <p:cNvSpPr/>
          <p:nvPr/>
        </p:nvSpPr>
        <p:spPr>
          <a:xfrm>
            <a:off x="6340840" y="2599272"/>
            <a:ext cx="254338" cy="2487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F5351051-3711-463D-ACD6-5AC901C5EC8E}"/>
              </a:ext>
            </a:extLst>
          </p:cNvPr>
          <p:cNvSpPr/>
          <p:nvPr/>
        </p:nvSpPr>
        <p:spPr>
          <a:xfrm>
            <a:off x="6639656" y="3454830"/>
            <a:ext cx="395137" cy="356508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F0323663-11BD-4023-861D-F9DE15086B0F}"/>
              </a:ext>
            </a:extLst>
          </p:cNvPr>
          <p:cNvSpPr/>
          <p:nvPr/>
        </p:nvSpPr>
        <p:spPr>
          <a:xfrm>
            <a:off x="6235864" y="4616503"/>
            <a:ext cx="472448" cy="46165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D815DE6-0676-41D5-B7D7-87CF67E53336}"/>
              </a:ext>
            </a:extLst>
          </p:cNvPr>
          <p:cNvCxnSpPr>
            <a:cxnSpLocks/>
          </p:cNvCxnSpPr>
          <p:nvPr/>
        </p:nvCxnSpPr>
        <p:spPr>
          <a:xfrm>
            <a:off x="3735910" y="2304390"/>
            <a:ext cx="236009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itle 1">
            <a:extLst>
              <a:ext uri="{FF2B5EF4-FFF2-40B4-BE49-F238E27FC236}">
                <a16:creationId xmlns:a16="http://schemas.microsoft.com/office/drawing/2014/main" id="{E70B992D-B01E-4947-8158-6024E9BD303F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Working with multiple scales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40E00CD-F1AF-4F3D-8788-BF4E9DEE4F39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Convolutional neural network with multi-scale feature map (pyramid)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15A3FE8-ADAC-4223-9001-0BB5A7E0FB5A}"/>
              </a:ext>
            </a:extLst>
          </p:cNvPr>
          <p:cNvSpPr txBox="1"/>
          <p:nvPr/>
        </p:nvSpPr>
        <p:spPr>
          <a:xfrm>
            <a:off x="9461070" y="2485226"/>
            <a:ext cx="24690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Fractional stride convolution/up-sampling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372CB63-C2BF-4AD4-83CE-C30BAC28DDE8}"/>
              </a:ext>
            </a:extLst>
          </p:cNvPr>
          <p:cNvSpPr/>
          <p:nvPr/>
        </p:nvSpPr>
        <p:spPr>
          <a:xfrm rot="16200000">
            <a:off x="10450099" y="4261786"/>
            <a:ext cx="491008" cy="517902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+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4145965-44FF-4113-BA9B-5FEE9EF936A8}"/>
              </a:ext>
            </a:extLst>
          </p:cNvPr>
          <p:cNvCxnSpPr>
            <a:cxnSpLocks/>
            <a:stCxn id="5" idx="6"/>
            <a:endCxn id="32" idx="2"/>
          </p:cNvCxnSpPr>
          <p:nvPr/>
        </p:nvCxnSpPr>
        <p:spPr>
          <a:xfrm flipV="1">
            <a:off x="10695603" y="3685555"/>
            <a:ext cx="0" cy="589678"/>
          </a:xfrm>
          <a:prstGeom prst="straightConnector1">
            <a:avLst/>
          </a:prstGeom>
          <a:ln w="635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9DEE4E43-ABD8-419A-A8EE-9150CE0C39A0}"/>
              </a:ext>
            </a:extLst>
          </p:cNvPr>
          <p:cNvCxnSpPr>
            <a:cxnSpLocks/>
            <a:stCxn id="5" idx="0"/>
          </p:cNvCxnSpPr>
          <p:nvPr/>
        </p:nvCxnSpPr>
        <p:spPr>
          <a:xfrm flipH="1">
            <a:off x="7509164" y="4520737"/>
            <a:ext cx="2927488" cy="16627"/>
          </a:xfrm>
          <a:prstGeom prst="straightConnector1">
            <a:avLst/>
          </a:prstGeom>
          <a:ln w="635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0637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5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Working with multiple scales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Example </a:t>
            </a:r>
            <a:r>
              <a:rPr lang="en-US" sz="3200" dirty="0">
                <a:hlinkClick r:id="rId3"/>
              </a:rPr>
              <a:t>Single Shot Detector, SSD</a:t>
            </a:r>
            <a:endParaRPr lang="en-US" sz="3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F94649-9727-4A6E-ADDC-4E43264B79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849" y="1664988"/>
            <a:ext cx="11102301" cy="321319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A3EE081-9EB7-45EE-A18F-210AB3D3A350}"/>
              </a:ext>
            </a:extLst>
          </p:cNvPr>
          <p:cNvSpPr txBox="1"/>
          <p:nvPr/>
        </p:nvSpPr>
        <p:spPr>
          <a:xfrm>
            <a:off x="762000" y="5121253"/>
            <a:ext cx="98653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SSD takes a different approach to the speed-accuracy trade-off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SSD achieves efficiency by scoring multiple bounding boxes at different scales simultaneously using convolutional layers  </a:t>
            </a:r>
          </a:p>
        </p:txBody>
      </p:sp>
    </p:spTree>
    <p:extLst>
      <p:ext uri="{BB962C8B-B14F-4D97-AF65-F5344CB8AC3E}">
        <p14:creationId xmlns:p14="http://schemas.microsoft.com/office/powerpoint/2010/main" val="3754754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Working with multiple scales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Example Single Shot Detector, SSD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F94649-9727-4A6E-ADDC-4E43264B7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49" y="1664988"/>
            <a:ext cx="11102301" cy="3213193"/>
          </a:xfrm>
          <a:prstGeom prst="rect">
            <a:avLst/>
          </a:prstGeom>
        </p:spPr>
      </p:pic>
      <p:sp>
        <p:nvSpPr>
          <p:cNvPr id="5" name="Right Brace 4">
            <a:extLst>
              <a:ext uri="{FF2B5EF4-FFF2-40B4-BE49-F238E27FC236}">
                <a16:creationId xmlns:a16="http://schemas.microsoft.com/office/drawing/2014/main" id="{787DF99C-E7DD-47A1-B72A-5D671770B656}"/>
              </a:ext>
            </a:extLst>
          </p:cNvPr>
          <p:cNvSpPr/>
          <p:nvPr/>
        </p:nvSpPr>
        <p:spPr>
          <a:xfrm rot="5400000">
            <a:off x="2883305" y="3761334"/>
            <a:ext cx="396853" cy="2262025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7B3994-198F-4737-A11F-D9C2CC44E7CA}"/>
              </a:ext>
            </a:extLst>
          </p:cNvPr>
          <p:cNvSpPr txBox="1"/>
          <p:nvPr/>
        </p:nvSpPr>
        <p:spPr>
          <a:xfrm>
            <a:off x="1892006" y="5090773"/>
            <a:ext cx="38991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VGG-16 Convolutional Layers</a:t>
            </a:r>
          </a:p>
          <a:p>
            <a:r>
              <a:rPr lang="en-US" sz="2400" dirty="0"/>
              <a:t>Create feature map</a:t>
            </a:r>
          </a:p>
        </p:txBody>
      </p:sp>
    </p:spTree>
    <p:extLst>
      <p:ext uri="{BB962C8B-B14F-4D97-AF65-F5344CB8AC3E}">
        <p14:creationId xmlns:p14="http://schemas.microsoft.com/office/powerpoint/2010/main" val="188920584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Working with multiple scales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Example Single Shot Detector, SSD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F94649-9727-4A6E-ADDC-4E43264B7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49" y="1664988"/>
            <a:ext cx="11102301" cy="3213193"/>
          </a:xfrm>
          <a:prstGeom prst="rect">
            <a:avLst/>
          </a:prstGeom>
        </p:spPr>
      </p:pic>
      <p:sp>
        <p:nvSpPr>
          <p:cNvPr id="5" name="Right Brace 4">
            <a:extLst>
              <a:ext uri="{FF2B5EF4-FFF2-40B4-BE49-F238E27FC236}">
                <a16:creationId xmlns:a16="http://schemas.microsoft.com/office/drawing/2014/main" id="{787DF99C-E7DD-47A1-B72A-5D671770B656}"/>
              </a:ext>
            </a:extLst>
          </p:cNvPr>
          <p:cNvSpPr/>
          <p:nvPr/>
        </p:nvSpPr>
        <p:spPr>
          <a:xfrm rot="5400000">
            <a:off x="6712912" y="2699558"/>
            <a:ext cx="396853" cy="5186681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7B3994-198F-4737-A11F-D9C2CC44E7CA}"/>
              </a:ext>
            </a:extLst>
          </p:cNvPr>
          <p:cNvSpPr txBox="1"/>
          <p:nvPr/>
        </p:nvSpPr>
        <p:spPr>
          <a:xfrm>
            <a:off x="3215640" y="5491325"/>
            <a:ext cx="73913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Convolutional Layers down sample to multiple scales</a:t>
            </a:r>
          </a:p>
          <a:p>
            <a:r>
              <a:rPr lang="en-US" sz="2400" dirty="0"/>
              <a:t>Detection and classification on grids</a:t>
            </a:r>
          </a:p>
        </p:txBody>
      </p:sp>
    </p:spTree>
    <p:extLst>
      <p:ext uri="{BB962C8B-B14F-4D97-AF65-F5344CB8AC3E}">
        <p14:creationId xmlns:p14="http://schemas.microsoft.com/office/powerpoint/2010/main" val="148229716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Working with multiple scales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Example Single Shot Detector, SSD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F94649-9727-4A6E-ADDC-4E43264B7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49" y="1664988"/>
            <a:ext cx="11102301" cy="3213193"/>
          </a:xfrm>
          <a:prstGeom prst="rect">
            <a:avLst/>
          </a:prstGeom>
        </p:spPr>
      </p:pic>
      <p:sp>
        <p:nvSpPr>
          <p:cNvPr id="5" name="Right Brace 4">
            <a:extLst>
              <a:ext uri="{FF2B5EF4-FFF2-40B4-BE49-F238E27FC236}">
                <a16:creationId xmlns:a16="http://schemas.microsoft.com/office/drawing/2014/main" id="{787DF99C-E7DD-47A1-B72A-5D671770B656}"/>
              </a:ext>
            </a:extLst>
          </p:cNvPr>
          <p:cNvSpPr/>
          <p:nvPr/>
        </p:nvSpPr>
        <p:spPr>
          <a:xfrm rot="5400000">
            <a:off x="10197792" y="4608173"/>
            <a:ext cx="396853" cy="1153159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7B3994-198F-4737-A11F-D9C2CC44E7CA}"/>
              </a:ext>
            </a:extLst>
          </p:cNvPr>
          <p:cNvSpPr txBox="1"/>
          <p:nvPr/>
        </p:nvSpPr>
        <p:spPr>
          <a:xfrm>
            <a:off x="8158481" y="5491324"/>
            <a:ext cx="396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Output layers</a:t>
            </a:r>
          </a:p>
          <a:p>
            <a:r>
              <a:rPr lang="en-US" sz="2400" dirty="0"/>
              <a:t>Output for each box and class</a:t>
            </a:r>
          </a:p>
        </p:txBody>
      </p:sp>
    </p:spTree>
    <p:extLst>
      <p:ext uri="{BB962C8B-B14F-4D97-AF65-F5344CB8AC3E}">
        <p14:creationId xmlns:p14="http://schemas.microsoft.com/office/powerpoint/2010/main" val="139231506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Working with multiple scales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Example Single Shot Detector, SSD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F94649-9727-4A6E-ADDC-4E43264B7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49" y="1664988"/>
            <a:ext cx="11102301" cy="3213193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EDEB6C38-A5E3-442C-8A3D-C46780A437C0}"/>
              </a:ext>
            </a:extLst>
          </p:cNvPr>
          <p:cNvSpPr txBox="1"/>
          <p:nvPr/>
        </p:nvSpPr>
        <p:spPr>
          <a:xfrm>
            <a:off x="762000" y="5121253"/>
            <a:ext cx="98653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SSD is a fully convolutional network 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No fully connected layers</a:t>
            </a:r>
          </a:p>
        </p:txBody>
      </p:sp>
    </p:spTree>
    <p:extLst>
      <p:ext uri="{BB962C8B-B14F-4D97-AF65-F5344CB8AC3E}">
        <p14:creationId xmlns:p14="http://schemas.microsoft.com/office/powerpoint/2010/main" val="138846438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YOLO architecture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1450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hlinkClick r:id="rId2"/>
              </a:rPr>
              <a:t>YOLO V2 </a:t>
            </a:r>
            <a:r>
              <a:rPr lang="en-US" sz="3200" dirty="0"/>
              <a:t>uses a straight though fully convolutional neural network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DC4DAB-D0FD-4F2D-AF9E-B4CC5D348F14}"/>
              </a:ext>
            </a:extLst>
          </p:cNvPr>
          <p:cNvSpPr txBox="1"/>
          <p:nvPr/>
        </p:nvSpPr>
        <p:spPr>
          <a:xfrm>
            <a:off x="216762" y="5572422"/>
            <a:ext cx="1168735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All scales are processed in single CNN pipeline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Must use overlapping and multiple scale bounding boxes 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59DA1C-9C4B-46BA-AE8E-711EA7F27A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182" y="1535951"/>
            <a:ext cx="9586736" cy="3960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914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Performance comparison and trade-offs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YOLO uses overlapping bounding boxes at multiple scales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DC4DAB-D0FD-4F2D-AF9E-B4CC5D348F14}"/>
              </a:ext>
            </a:extLst>
          </p:cNvPr>
          <p:cNvSpPr txBox="1"/>
          <p:nvPr/>
        </p:nvSpPr>
        <p:spPr>
          <a:xfrm>
            <a:off x="458605" y="1758268"/>
            <a:ext cx="4590596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Starts with a grid of </a:t>
            </a:r>
            <a:r>
              <a:rPr lang="en-US" sz="2800" b="1" dirty="0"/>
              <a:t>anchor boxes </a:t>
            </a:r>
            <a:r>
              <a:rPr lang="en-US" sz="2800" dirty="0"/>
              <a:t>on a single grid</a:t>
            </a:r>
            <a:r>
              <a:rPr lang="en-US" sz="2800" b="1" dirty="0"/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Priors for multiple scale bounding boxes around anchor boxes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Maximal suppression of bounding boxes using probability map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Result is bounding boxes at multiple scales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From </a:t>
            </a:r>
            <a:r>
              <a:rPr lang="en-US" sz="2800" dirty="0">
                <a:hlinkClick r:id="rId3"/>
              </a:rPr>
              <a:t>Redmon, et. al. 2016</a:t>
            </a:r>
            <a:endParaRPr lang="en-US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59026A-B7B3-430C-A7EA-76D3033932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0155" y="1800431"/>
            <a:ext cx="6821023" cy="4478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383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Performance comparison and trade-offs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Accuracy and performance trade-off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DC4DAB-D0FD-4F2D-AF9E-B4CC5D348F14}"/>
              </a:ext>
            </a:extLst>
          </p:cNvPr>
          <p:cNvSpPr txBox="1"/>
          <p:nvPr/>
        </p:nvSpPr>
        <p:spPr>
          <a:xfrm>
            <a:off x="499564" y="2072184"/>
            <a:ext cx="4168956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Single shot models are much faster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Lower accuracy (lower input image dimensions) gives greater speed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Single shot detectors capable of video speeds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From </a:t>
            </a:r>
            <a:r>
              <a:rPr lang="en-US" sz="2800" dirty="0">
                <a:hlinkClick r:id="rId2"/>
              </a:rPr>
              <a:t>Redmon, et. al., 2016</a:t>
            </a:r>
            <a:r>
              <a:rPr lang="en-US" sz="2800" dirty="0"/>
              <a:t> 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4FDD9F-C10B-4256-9293-3B49172583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3528" y="1756352"/>
            <a:ext cx="6983963" cy="4070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567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Datasets for training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Lui, et. al., 2016, applied the following data augmentation methods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69352" y="2173358"/>
            <a:ext cx="1088661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 the entire original input image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Sample a patch so that the minimum </a:t>
            </a:r>
            <a:r>
              <a:rPr lang="en-US" sz="2800" dirty="0" err="1"/>
              <a:t>jaccard</a:t>
            </a:r>
            <a:r>
              <a:rPr lang="en-US" sz="2800" dirty="0"/>
              <a:t> overlap with the objects is 0.1, 0.3, 0.5, 0.7, or 0.9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Randomly </a:t>
            </a:r>
            <a:r>
              <a:rPr lang="en-US" sz="2800"/>
              <a:t>sample patches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624797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Elements of Object Detection Algorithms 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317938" y="1304875"/>
            <a:ext cx="11088814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Object detection algorithms have some common elements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Convolutional Neural Network</a:t>
            </a:r>
            <a:r>
              <a:rPr lang="en-US" sz="2800" dirty="0"/>
              <a:t>: CNN creates a feature map which is used to detect and classify objects 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Candidate bounding boxes</a:t>
            </a:r>
            <a:r>
              <a:rPr lang="en-US" sz="2800" dirty="0"/>
              <a:t>: Multiple candidate bounding boxes are generated for each region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Bounding box maximal suppression</a:t>
            </a:r>
            <a:r>
              <a:rPr lang="en-US" sz="2800" dirty="0"/>
              <a:t>: The probability of an object being in each bounding box (</a:t>
            </a:r>
            <a:r>
              <a:rPr lang="en-US" sz="2800" b="1" dirty="0" err="1"/>
              <a:t>objectness</a:t>
            </a:r>
            <a:r>
              <a:rPr lang="en-US" sz="2800" dirty="0"/>
              <a:t>), and low probability boxes are suppressed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Minimal bounding boxes</a:t>
            </a:r>
            <a:r>
              <a:rPr lang="en-US" sz="2800" dirty="0"/>
              <a:t>: The size of the bounding boxes is adjusted to best fit the objects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Classification</a:t>
            </a:r>
            <a:r>
              <a:rPr lang="en-US" sz="2800" dirty="0"/>
              <a:t>: The objects in each bounding box is classified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16842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Integrating Datasets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Need to integrate multiple datasets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4" y="1756352"/>
            <a:ext cx="1088661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Difference in number of cases between training datasets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ImageNet is extensive, but only for classification, no bounding boxes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Classification datasets with marked bounding box are more limited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Must integrate these datasets for training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ImageNet uses compound words, e.g. Labrador retriever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Marked bounding box data uses simple words: e.g. retriever or dog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Semantics of the classification categories are rather different!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Must resolve mismatch to integrate datasets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212576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B2340D6-AEF1-4F90-9E8F-DEA34FAE9B21}"/>
              </a:ext>
            </a:extLst>
          </p:cNvPr>
          <p:cNvSpPr/>
          <p:nvPr/>
        </p:nvSpPr>
        <p:spPr>
          <a:xfrm>
            <a:off x="5888678" y="3616246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2B4D160-38E0-47D1-A1AB-DEB5B0212F86}"/>
              </a:ext>
            </a:extLst>
          </p:cNvPr>
          <p:cNvSpPr/>
          <p:nvPr/>
        </p:nvSpPr>
        <p:spPr>
          <a:xfrm>
            <a:off x="2072094" y="4455052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19B0760-694A-463D-8CD5-83092A0B7924}"/>
              </a:ext>
            </a:extLst>
          </p:cNvPr>
          <p:cNvSpPr/>
          <p:nvPr/>
        </p:nvSpPr>
        <p:spPr>
          <a:xfrm>
            <a:off x="906350" y="4464979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81590BE5-EC0B-4A87-B142-71864C4C812C}"/>
              </a:ext>
            </a:extLst>
          </p:cNvPr>
          <p:cNvSpPr/>
          <p:nvPr/>
        </p:nvSpPr>
        <p:spPr>
          <a:xfrm>
            <a:off x="3316517" y="4455052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5C7089E-D4F0-4F1F-A74C-6E20AF9A6899}"/>
              </a:ext>
            </a:extLst>
          </p:cNvPr>
          <p:cNvSpPr/>
          <p:nvPr/>
        </p:nvSpPr>
        <p:spPr>
          <a:xfrm>
            <a:off x="4554354" y="4455053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2549F4B-2608-4C78-B7E3-540580402508}"/>
              </a:ext>
            </a:extLst>
          </p:cNvPr>
          <p:cNvSpPr/>
          <p:nvPr/>
        </p:nvSpPr>
        <p:spPr>
          <a:xfrm>
            <a:off x="6796221" y="4464979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30571BD-58A5-42C7-A751-563701B64BEA}"/>
              </a:ext>
            </a:extLst>
          </p:cNvPr>
          <p:cNvSpPr/>
          <p:nvPr/>
        </p:nvSpPr>
        <p:spPr>
          <a:xfrm>
            <a:off x="8010764" y="4497223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67A2597-3060-42F8-A10A-C9E6070AFBD6}"/>
              </a:ext>
            </a:extLst>
          </p:cNvPr>
          <p:cNvSpPr/>
          <p:nvPr/>
        </p:nvSpPr>
        <p:spPr>
          <a:xfrm>
            <a:off x="9203104" y="4468157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3C3C29B-3091-4035-AFEC-44BA308DAC85}"/>
              </a:ext>
            </a:extLst>
          </p:cNvPr>
          <p:cNvSpPr/>
          <p:nvPr/>
        </p:nvSpPr>
        <p:spPr>
          <a:xfrm>
            <a:off x="10445329" y="4501056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516966-2A58-4303-97E2-3CC37CECA9E0}"/>
              </a:ext>
            </a:extLst>
          </p:cNvPr>
          <p:cNvSpPr txBox="1"/>
          <p:nvPr/>
        </p:nvSpPr>
        <p:spPr>
          <a:xfrm>
            <a:off x="557693" y="5050454"/>
            <a:ext cx="1026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Spaniel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F61179B-E686-4695-9A62-F6EA1BCEC3A0}"/>
              </a:ext>
            </a:extLst>
          </p:cNvPr>
          <p:cNvSpPr txBox="1"/>
          <p:nvPr/>
        </p:nvSpPr>
        <p:spPr>
          <a:xfrm>
            <a:off x="1723437" y="4918418"/>
            <a:ext cx="10262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German Shepard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920D4FC-E5DE-4A7E-8345-B34B60B290E5}"/>
              </a:ext>
            </a:extLst>
          </p:cNvPr>
          <p:cNvSpPr txBox="1"/>
          <p:nvPr/>
        </p:nvSpPr>
        <p:spPr>
          <a:xfrm>
            <a:off x="4211181" y="4918418"/>
            <a:ext cx="10262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Great Dane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A90FD29-665E-4F12-AB1A-9B0EAE3DF2B4}"/>
              </a:ext>
            </a:extLst>
          </p:cNvPr>
          <p:cNvSpPr txBox="1"/>
          <p:nvPr/>
        </p:nvSpPr>
        <p:spPr>
          <a:xfrm>
            <a:off x="2903443" y="4892626"/>
            <a:ext cx="11550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Labrador Retriever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295AC3D-795C-4108-A9E9-02DE9DDE747E}"/>
              </a:ext>
            </a:extLst>
          </p:cNvPr>
          <p:cNvSpPr txBox="1"/>
          <p:nvPr/>
        </p:nvSpPr>
        <p:spPr>
          <a:xfrm>
            <a:off x="10083514" y="5054508"/>
            <a:ext cx="1026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tabby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32A9151-BF15-4D94-92E0-A5514CB5C181}"/>
              </a:ext>
            </a:extLst>
          </p:cNvPr>
          <p:cNvSpPr txBox="1"/>
          <p:nvPr/>
        </p:nvSpPr>
        <p:spPr>
          <a:xfrm>
            <a:off x="8854447" y="5031125"/>
            <a:ext cx="1026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Siamese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618978A-3A27-4375-AAEF-9A17817CE99B}"/>
              </a:ext>
            </a:extLst>
          </p:cNvPr>
          <p:cNvSpPr txBox="1"/>
          <p:nvPr/>
        </p:nvSpPr>
        <p:spPr>
          <a:xfrm>
            <a:off x="7625380" y="5007742"/>
            <a:ext cx="1026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Calico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86FE7DA-828E-4457-9842-1C354D78767D}"/>
              </a:ext>
            </a:extLst>
          </p:cNvPr>
          <p:cNvSpPr txBox="1"/>
          <p:nvPr/>
        </p:nvSpPr>
        <p:spPr>
          <a:xfrm>
            <a:off x="6447564" y="5050454"/>
            <a:ext cx="1026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Tuxedo</a:t>
            </a:r>
          </a:p>
        </p:txBody>
      </p: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62F13DF2-0C84-40CF-BC30-F1662616F19C}"/>
              </a:ext>
            </a:extLst>
          </p:cNvPr>
          <p:cNvCxnSpPr>
            <a:cxnSpLocks/>
            <a:stCxn id="2" idx="1"/>
            <a:endCxn id="4" idx="7"/>
          </p:cNvCxnSpPr>
          <p:nvPr/>
        </p:nvCxnSpPr>
        <p:spPr>
          <a:xfrm flipH="1">
            <a:off x="1187101" y="3663452"/>
            <a:ext cx="4749746" cy="84873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EF9152D7-995F-434E-8DC2-AFA8C1EE1ABD}"/>
              </a:ext>
            </a:extLst>
          </p:cNvPr>
          <p:cNvCxnSpPr>
            <a:cxnSpLocks/>
            <a:stCxn id="2" idx="2"/>
            <a:endCxn id="3" idx="7"/>
          </p:cNvCxnSpPr>
          <p:nvPr/>
        </p:nvCxnSpPr>
        <p:spPr>
          <a:xfrm flipH="1">
            <a:off x="2352845" y="3777417"/>
            <a:ext cx="3535833" cy="72484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714D1603-028F-44CE-95EE-7EEBBAE24691}"/>
              </a:ext>
            </a:extLst>
          </p:cNvPr>
          <p:cNvCxnSpPr>
            <a:cxnSpLocks/>
            <a:stCxn id="2" idx="3"/>
            <a:endCxn id="6" idx="7"/>
          </p:cNvCxnSpPr>
          <p:nvPr/>
        </p:nvCxnSpPr>
        <p:spPr>
          <a:xfrm flipH="1">
            <a:off x="3597268" y="3891382"/>
            <a:ext cx="2339579" cy="61087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3540A02D-BDBE-4FFF-AC8E-8D2923E4E915}"/>
              </a:ext>
            </a:extLst>
          </p:cNvPr>
          <p:cNvCxnSpPr>
            <a:cxnSpLocks/>
            <a:stCxn id="2" idx="7"/>
            <a:endCxn id="13" idx="0"/>
          </p:cNvCxnSpPr>
          <p:nvPr/>
        </p:nvCxnSpPr>
        <p:spPr>
          <a:xfrm>
            <a:off x="6169429" y="3663452"/>
            <a:ext cx="4440360" cy="83760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403B01A3-B06D-4CCA-8AEB-62EEA243E493}"/>
              </a:ext>
            </a:extLst>
          </p:cNvPr>
          <p:cNvCxnSpPr>
            <a:cxnSpLocks/>
            <a:stCxn id="2" idx="6"/>
            <a:endCxn id="12" idx="1"/>
          </p:cNvCxnSpPr>
          <p:nvPr/>
        </p:nvCxnSpPr>
        <p:spPr>
          <a:xfrm>
            <a:off x="6217598" y="3777417"/>
            <a:ext cx="3033675" cy="73794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167F13C8-9A31-4B3A-A950-12546E65C068}"/>
              </a:ext>
            </a:extLst>
          </p:cNvPr>
          <p:cNvCxnSpPr>
            <a:cxnSpLocks/>
            <a:stCxn id="2" idx="5"/>
            <a:endCxn id="10" idx="1"/>
          </p:cNvCxnSpPr>
          <p:nvPr/>
        </p:nvCxnSpPr>
        <p:spPr>
          <a:xfrm>
            <a:off x="6169429" y="3891382"/>
            <a:ext cx="1889504" cy="65304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3542A249-4E26-4E01-BE91-379C6E693D92}"/>
              </a:ext>
            </a:extLst>
          </p:cNvPr>
          <p:cNvCxnSpPr>
            <a:cxnSpLocks/>
            <a:stCxn id="2" idx="4"/>
            <a:endCxn id="9" idx="1"/>
          </p:cNvCxnSpPr>
          <p:nvPr/>
        </p:nvCxnSpPr>
        <p:spPr>
          <a:xfrm>
            <a:off x="6053138" y="3938588"/>
            <a:ext cx="791252" cy="57359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970EF872-1ED0-4D48-B91B-CA0A19E86B4A}"/>
              </a:ext>
            </a:extLst>
          </p:cNvPr>
          <p:cNvCxnSpPr>
            <a:cxnSpLocks/>
            <a:stCxn id="2" idx="4"/>
            <a:endCxn id="8" idx="7"/>
          </p:cNvCxnSpPr>
          <p:nvPr/>
        </p:nvCxnSpPr>
        <p:spPr>
          <a:xfrm flipH="1">
            <a:off x="4835105" y="3938588"/>
            <a:ext cx="1218033" cy="56367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Box 104">
            <a:extLst>
              <a:ext uri="{FF2B5EF4-FFF2-40B4-BE49-F238E27FC236}">
                <a16:creationId xmlns:a16="http://schemas.microsoft.com/office/drawing/2014/main" id="{C67FCA9D-5854-442B-880B-C3A71ECF41D6}"/>
              </a:ext>
            </a:extLst>
          </p:cNvPr>
          <p:cNvSpPr txBox="1"/>
          <p:nvPr/>
        </p:nvSpPr>
        <p:spPr>
          <a:xfrm>
            <a:off x="5481839" y="4124647"/>
            <a:ext cx="8530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/>
              <a:t>….</a:t>
            </a:r>
          </a:p>
        </p:txBody>
      </p:sp>
      <p:pic>
        <p:nvPicPr>
          <p:cNvPr id="28" name="Picture 2" descr="Image result for labrador retriever">
            <a:extLst>
              <a:ext uri="{FF2B5EF4-FFF2-40B4-BE49-F238E27FC236}">
                <a16:creationId xmlns:a16="http://schemas.microsoft.com/office/drawing/2014/main" id="{08A6EBA9-CBF1-457F-BE45-22A66A3FE7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74447" y="1634601"/>
            <a:ext cx="2619375" cy="1743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BEC89220-6F17-4747-95C0-C09F403B8693}"/>
              </a:ext>
            </a:extLst>
          </p:cNvPr>
          <p:cNvSpPr txBox="1"/>
          <p:nvPr/>
        </p:nvSpPr>
        <p:spPr>
          <a:xfrm>
            <a:off x="8862814" y="3474866"/>
            <a:ext cx="26310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What is this?</a:t>
            </a: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Semantics of Language is Complex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97219" y="1199149"/>
            <a:ext cx="76780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ImageNet uses a flat hierarchy for classification </a:t>
            </a:r>
          </a:p>
        </p:txBody>
      </p:sp>
    </p:spTree>
    <p:extLst>
      <p:ext uri="{BB962C8B-B14F-4D97-AF65-F5344CB8AC3E}">
        <p14:creationId xmlns:p14="http://schemas.microsoft.com/office/powerpoint/2010/main" val="3801356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6" grpId="0" animBg="1"/>
      <p:bldP spid="8" grpId="0" animBg="1"/>
      <p:bldP spid="9" grpId="0" animBg="1"/>
      <p:bldP spid="10" grpId="0" animBg="1"/>
      <p:bldP spid="12" grpId="0" animBg="1"/>
      <p:bldP spid="13" grpId="0" animBg="1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105" grpId="0"/>
      <p:bldP spid="29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0B5A4D83-A083-45EB-A9F5-18AB96D8324E}"/>
              </a:ext>
            </a:extLst>
          </p:cNvPr>
          <p:cNvSpPr/>
          <p:nvPr/>
        </p:nvSpPr>
        <p:spPr>
          <a:xfrm>
            <a:off x="2899923" y="2615453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D1ED4847-42C8-494A-8AE9-FE2BDFD9BA20}"/>
              </a:ext>
            </a:extLst>
          </p:cNvPr>
          <p:cNvSpPr/>
          <p:nvPr/>
        </p:nvSpPr>
        <p:spPr>
          <a:xfrm>
            <a:off x="4818791" y="2047525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D3F0475-46CE-4909-84D0-85B6219A17FE}"/>
              </a:ext>
            </a:extLst>
          </p:cNvPr>
          <p:cNvSpPr/>
          <p:nvPr/>
        </p:nvSpPr>
        <p:spPr>
          <a:xfrm>
            <a:off x="3462025" y="3352988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526AFCEF-859B-48AD-BE7B-19A7705758CD}"/>
              </a:ext>
            </a:extLst>
          </p:cNvPr>
          <p:cNvSpPr/>
          <p:nvPr/>
        </p:nvSpPr>
        <p:spPr>
          <a:xfrm>
            <a:off x="2337006" y="4433136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7445B3CC-021F-486C-9EDD-3B1E171ADCE3}"/>
              </a:ext>
            </a:extLst>
          </p:cNvPr>
          <p:cNvSpPr/>
          <p:nvPr/>
        </p:nvSpPr>
        <p:spPr>
          <a:xfrm>
            <a:off x="1619913" y="5727814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A414D35F-9BA8-4AFD-A050-C0D2B9EC8640}"/>
              </a:ext>
            </a:extLst>
          </p:cNvPr>
          <p:cNvSpPr/>
          <p:nvPr/>
        </p:nvSpPr>
        <p:spPr>
          <a:xfrm>
            <a:off x="454169" y="5737741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BAF0DD5B-C91E-4370-A9F3-871119E5B32F}"/>
              </a:ext>
            </a:extLst>
          </p:cNvPr>
          <p:cNvSpPr/>
          <p:nvPr/>
        </p:nvSpPr>
        <p:spPr>
          <a:xfrm>
            <a:off x="2864336" y="5727814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81B429A1-1CD0-4973-8050-2B98A0C8B2BC}"/>
              </a:ext>
            </a:extLst>
          </p:cNvPr>
          <p:cNvSpPr/>
          <p:nvPr/>
        </p:nvSpPr>
        <p:spPr>
          <a:xfrm>
            <a:off x="4102173" y="5727815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A3529C2-FC76-429D-9D39-86222749E9A2}"/>
              </a:ext>
            </a:extLst>
          </p:cNvPr>
          <p:cNvSpPr txBox="1"/>
          <p:nvPr/>
        </p:nvSpPr>
        <p:spPr>
          <a:xfrm>
            <a:off x="105512" y="6211669"/>
            <a:ext cx="10262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Springer Spaniel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7117914-1D01-40B6-9102-45F961F802F8}"/>
              </a:ext>
            </a:extLst>
          </p:cNvPr>
          <p:cNvSpPr txBox="1"/>
          <p:nvPr/>
        </p:nvSpPr>
        <p:spPr>
          <a:xfrm>
            <a:off x="2625597" y="6174449"/>
            <a:ext cx="10262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German Shepard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A66247C-404D-4DD3-AA51-4E3447A33A08}"/>
              </a:ext>
            </a:extLst>
          </p:cNvPr>
          <p:cNvSpPr txBox="1"/>
          <p:nvPr/>
        </p:nvSpPr>
        <p:spPr>
          <a:xfrm>
            <a:off x="3759000" y="6191180"/>
            <a:ext cx="10262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Great Dane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2150A50-D3BE-4593-A044-F0618A3BE89E}"/>
              </a:ext>
            </a:extLst>
          </p:cNvPr>
          <p:cNvSpPr txBox="1"/>
          <p:nvPr/>
        </p:nvSpPr>
        <p:spPr>
          <a:xfrm>
            <a:off x="1190590" y="6201507"/>
            <a:ext cx="11550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Labrador Retriever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3BEBBF41-8577-48CE-80FB-27581E8A2E9B}"/>
              </a:ext>
            </a:extLst>
          </p:cNvPr>
          <p:cNvSpPr/>
          <p:nvPr/>
        </p:nvSpPr>
        <p:spPr>
          <a:xfrm>
            <a:off x="6645280" y="5754532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96499E0B-F531-44E3-85E9-E925BC95A70C}"/>
              </a:ext>
            </a:extLst>
          </p:cNvPr>
          <p:cNvSpPr/>
          <p:nvPr/>
        </p:nvSpPr>
        <p:spPr>
          <a:xfrm>
            <a:off x="7859823" y="5786776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9920C959-9B98-41A8-A4E0-3114F279C5C3}"/>
              </a:ext>
            </a:extLst>
          </p:cNvPr>
          <p:cNvSpPr/>
          <p:nvPr/>
        </p:nvSpPr>
        <p:spPr>
          <a:xfrm>
            <a:off x="9052163" y="5757710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7FC58BB7-E886-457E-B988-9E846D234DFC}"/>
              </a:ext>
            </a:extLst>
          </p:cNvPr>
          <p:cNvSpPr/>
          <p:nvPr/>
        </p:nvSpPr>
        <p:spPr>
          <a:xfrm>
            <a:off x="10294388" y="5790609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8F4EFC7-6C86-4117-B6E3-3C4FA3A1E3FC}"/>
              </a:ext>
            </a:extLst>
          </p:cNvPr>
          <p:cNvSpPr txBox="1"/>
          <p:nvPr/>
        </p:nvSpPr>
        <p:spPr>
          <a:xfrm>
            <a:off x="7507397" y="6126503"/>
            <a:ext cx="1026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tabby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4476437-7A5B-42F2-9ED7-72EFD163DDCC}"/>
              </a:ext>
            </a:extLst>
          </p:cNvPr>
          <p:cNvSpPr txBox="1"/>
          <p:nvPr/>
        </p:nvSpPr>
        <p:spPr>
          <a:xfrm>
            <a:off x="8684456" y="6134232"/>
            <a:ext cx="1026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Siamese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1528FD5-E118-4F7C-B96C-54146D75AC2E}"/>
              </a:ext>
            </a:extLst>
          </p:cNvPr>
          <p:cNvSpPr txBox="1"/>
          <p:nvPr/>
        </p:nvSpPr>
        <p:spPr>
          <a:xfrm>
            <a:off x="6277573" y="6153561"/>
            <a:ext cx="1026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Tuxedo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CCDB7F7F-0542-4F1F-8FB5-B474CD99C8FC}"/>
              </a:ext>
            </a:extLst>
          </p:cNvPr>
          <p:cNvSpPr/>
          <p:nvPr/>
        </p:nvSpPr>
        <p:spPr>
          <a:xfrm>
            <a:off x="8900350" y="4493571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A25A316F-7C74-4139-9E7F-15789FAEB496}"/>
              </a:ext>
            </a:extLst>
          </p:cNvPr>
          <p:cNvCxnSpPr>
            <a:cxnSpLocks/>
            <a:stCxn id="23" idx="3"/>
            <a:endCxn id="5" idx="7"/>
          </p:cNvCxnSpPr>
          <p:nvPr/>
        </p:nvCxnSpPr>
        <p:spPr>
          <a:xfrm flipH="1">
            <a:off x="3180674" y="2322661"/>
            <a:ext cx="1686286" cy="33999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B88BF9A9-2466-4092-9829-334F433B5C10}"/>
              </a:ext>
            </a:extLst>
          </p:cNvPr>
          <p:cNvCxnSpPr>
            <a:cxnSpLocks/>
            <a:stCxn id="5" idx="5"/>
            <a:endCxn id="25" idx="0"/>
          </p:cNvCxnSpPr>
          <p:nvPr/>
        </p:nvCxnSpPr>
        <p:spPr>
          <a:xfrm>
            <a:off x="3180674" y="2890589"/>
            <a:ext cx="445811" cy="46239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9BC36CF2-5404-430C-9A87-7D99609E6BB5}"/>
              </a:ext>
            </a:extLst>
          </p:cNvPr>
          <p:cNvCxnSpPr>
            <a:cxnSpLocks/>
            <a:stCxn id="25" idx="2"/>
            <a:endCxn id="26" idx="7"/>
          </p:cNvCxnSpPr>
          <p:nvPr/>
        </p:nvCxnSpPr>
        <p:spPr>
          <a:xfrm flipH="1">
            <a:off x="2617757" y="3514159"/>
            <a:ext cx="844268" cy="96618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87A6ADB6-83BC-4B68-97A4-963CB59B511C}"/>
              </a:ext>
            </a:extLst>
          </p:cNvPr>
          <p:cNvCxnSpPr>
            <a:cxnSpLocks/>
            <a:stCxn id="25" idx="6"/>
            <a:endCxn id="43" idx="2"/>
          </p:cNvCxnSpPr>
          <p:nvPr/>
        </p:nvCxnSpPr>
        <p:spPr>
          <a:xfrm>
            <a:off x="3790945" y="3514159"/>
            <a:ext cx="5109405" cy="114058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776CDD72-FB40-42B5-B9B3-9BC1690E0A3D}"/>
              </a:ext>
            </a:extLst>
          </p:cNvPr>
          <p:cNvCxnSpPr>
            <a:cxnSpLocks/>
            <a:stCxn id="120" idx="4"/>
            <a:endCxn id="38" idx="0"/>
          </p:cNvCxnSpPr>
          <p:nvPr/>
        </p:nvCxnSpPr>
        <p:spPr>
          <a:xfrm>
            <a:off x="10011277" y="5218043"/>
            <a:ext cx="447571" cy="57256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669AA028-BC85-41A6-9B3C-20EDF04379A6}"/>
              </a:ext>
            </a:extLst>
          </p:cNvPr>
          <p:cNvCxnSpPr>
            <a:cxnSpLocks/>
            <a:stCxn id="84" idx="5"/>
            <a:endCxn id="37" idx="1"/>
          </p:cNvCxnSpPr>
          <p:nvPr/>
        </p:nvCxnSpPr>
        <p:spPr>
          <a:xfrm>
            <a:off x="8096736" y="5308513"/>
            <a:ext cx="1003596" cy="49640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34E749C8-AD23-42D5-8A09-D639BF9F8129}"/>
              </a:ext>
            </a:extLst>
          </p:cNvPr>
          <p:cNvCxnSpPr>
            <a:cxnSpLocks/>
            <a:stCxn id="84" idx="4"/>
            <a:endCxn id="36" idx="0"/>
          </p:cNvCxnSpPr>
          <p:nvPr/>
        </p:nvCxnSpPr>
        <p:spPr>
          <a:xfrm>
            <a:off x="7980445" y="5355719"/>
            <a:ext cx="43838" cy="43105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9B7AF1DE-2913-4D66-9DF8-B444FEA1CC39}"/>
              </a:ext>
            </a:extLst>
          </p:cNvPr>
          <p:cNvCxnSpPr>
            <a:cxnSpLocks/>
            <a:stCxn id="84" idx="3"/>
            <a:endCxn id="35" idx="7"/>
          </p:cNvCxnSpPr>
          <p:nvPr/>
        </p:nvCxnSpPr>
        <p:spPr>
          <a:xfrm flipH="1">
            <a:off x="6926031" y="5308513"/>
            <a:ext cx="938123" cy="49322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7807EC8A-B111-44E8-A649-86AA35C99BD2}"/>
              </a:ext>
            </a:extLst>
          </p:cNvPr>
          <p:cNvCxnSpPr>
            <a:cxnSpLocks/>
            <a:stCxn id="109" idx="5"/>
            <a:endCxn id="30" idx="1"/>
          </p:cNvCxnSpPr>
          <p:nvPr/>
        </p:nvCxnSpPr>
        <p:spPr>
          <a:xfrm>
            <a:off x="3645195" y="5339341"/>
            <a:ext cx="505147" cy="43568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725C5321-9511-4D76-BB36-2693DE89347B}"/>
              </a:ext>
            </a:extLst>
          </p:cNvPr>
          <p:cNvCxnSpPr>
            <a:cxnSpLocks/>
            <a:stCxn id="109" idx="3"/>
            <a:endCxn id="29" idx="0"/>
          </p:cNvCxnSpPr>
          <p:nvPr/>
        </p:nvCxnSpPr>
        <p:spPr>
          <a:xfrm flipH="1">
            <a:off x="3028796" y="5339341"/>
            <a:ext cx="383817" cy="38847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7AA8FD43-812C-4F23-B1CD-170C5B4AC7FA}"/>
              </a:ext>
            </a:extLst>
          </p:cNvPr>
          <p:cNvCxnSpPr>
            <a:cxnSpLocks/>
            <a:stCxn id="112" idx="5"/>
            <a:endCxn id="27" idx="1"/>
          </p:cNvCxnSpPr>
          <p:nvPr/>
        </p:nvCxnSpPr>
        <p:spPr>
          <a:xfrm>
            <a:off x="1402159" y="5347596"/>
            <a:ext cx="265923" cy="42742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9BEA0425-6644-4D56-B1C4-4D84E0ADC390}"/>
              </a:ext>
            </a:extLst>
          </p:cNvPr>
          <p:cNvCxnSpPr>
            <a:cxnSpLocks/>
            <a:stCxn id="112" idx="3"/>
            <a:endCxn id="28" idx="7"/>
          </p:cNvCxnSpPr>
          <p:nvPr/>
        </p:nvCxnSpPr>
        <p:spPr>
          <a:xfrm flipH="1">
            <a:off x="734920" y="5347596"/>
            <a:ext cx="434657" cy="43735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>
            <a:extLst>
              <a:ext uri="{FF2B5EF4-FFF2-40B4-BE49-F238E27FC236}">
                <a16:creationId xmlns:a16="http://schemas.microsoft.com/office/drawing/2014/main" id="{AC9CB9A9-D337-412C-B904-B6711A718189}"/>
              </a:ext>
            </a:extLst>
          </p:cNvPr>
          <p:cNvSpPr txBox="1"/>
          <p:nvPr/>
        </p:nvSpPr>
        <p:spPr>
          <a:xfrm>
            <a:off x="5413003" y="2308251"/>
            <a:ext cx="8530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/>
              <a:t>….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AC6B7370-931E-4727-91BF-CE4703ACE55E}"/>
              </a:ext>
            </a:extLst>
          </p:cNvPr>
          <p:cNvSpPr txBox="1"/>
          <p:nvPr/>
        </p:nvSpPr>
        <p:spPr>
          <a:xfrm>
            <a:off x="742502" y="2997913"/>
            <a:ext cx="8530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/>
              <a:t>….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A6CB7D7C-CDF5-4C19-B5A5-7037C12AE2BC}"/>
              </a:ext>
            </a:extLst>
          </p:cNvPr>
          <p:cNvSpPr txBox="1"/>
          <p:nvPr/>
        </p:nvSpPr>
        <p:spPr>
          <a:xfrm>
            <a:off x="3245212" y="3568952"/>
            <a:ext cx="8129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/>
              <a:t>….</a:t>
            </a:r>
          </a:p>
        </p:txBody>
      </p: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5A8FDF4A-E1BD-43DD-9DFE-B0CDD2CFDDD5}"/>
              </a:ext>
            </a:extLst>
          </p:cNvPr>
          <p:cNvCxnSpPr>
            <a:cxnSpLocks/>
            <a:stCxn id="23" idx="5"/>
          </p:cNvCxnSpPr>
          <p:nvPr/>
        </p:nvCxnSpPr>
        <p:spPr>
          <a:xfrm>
            <a:off x="5099542" y="2322661"/>
            <a:ext cx="547650" cy="45237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1A0DC737-0868-4D53-AA4F-F80183ACAD31}"/>
              </a:ext>
            </a:extLst>
          </p:cNvPr>
          <p:cNvCxnSpPr>
            <a:cxnSpLocks/>
            <a:stCxn id="5" idx="3"/>
          </p:cNvCxnSpPr>
          <p:nvPr/>
        </p:nvCxnSpPr>
        <p:spPr>
          <a:xfrm flipH="1">
            <a:off x="1232947" y="2890589"/>
            <a:ext cx="1715145" cy="50815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D8C2213C-77B1-4C44-AC6B-ED44FEDA19F4}"/>
              </a:ext>
            </a:extLst>
          </p:cNvPr>
          <p:cNvCxnSpPr>
            <a:cxnSpLocks/>
            <a:stCxn id="25" idx="4"/>
          </p:cNvCxnSpPr>
          <p:nvPr/>
        </p:nvCxnSpPr>
        <p:spPr>
          <a:xfrm>
            <a:off x="3626485" y="3675330"/>
            <a:ext cx="7396" cy="34257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TextBox 121">
            <a:extLst>
              <a:ext uri="{FF2B5EF4-FFF2-40B4-BE49-F238E27FC236}">
                <a16:creationId xmlns:a16="http://schemas.microsoft.com/office/drawing/2014/main" id="{FB3F0955-A112-4C4D-B46C-D54F4CFE41E4}"/>
              </a:ext>
            </a:extLst>
          </p:cNvPr>
          <p:cNvSpPr txBox="1"/>
          <p:nvPr/>
        </p:nvSpPr>
        <p:spPr>
          <a:xfrm>
            <a:off x="4305674" y="2492660"/>
            <a:ext cx="1026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Object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1E5DEDFF-E291-479F-957C-0BCB96906681}"/>
              </a:ext>
            </a:extLst>
          </p:cNvPr>
          <p:cNvSpPr txBox="1"/>
          <p:nvPr/>
        </p:nvSpPr>
        <p:spPr>
          <a:xfrm>
            <a:off x="2302203" y="3032324"/>
            <a:ext cx="1026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Animal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2EEA3976-CE6C-4B22-9DD7-6577904F65F6}"/>
              </a:ext>
            </a:extLst>
          </p:cNvPr>
          <p:cNvSpPr txBox="1"/>
          <p:nvPr/>
        </p:nvSpPr>
        <p:spPr>
          <a:xfrm>
            <a:off x="3827877" y="3205038"/>
            <a:ext cx="1043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Mammal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AE16F7BE-DFFE-4C39-AF11-752C5748EE02}"/>
              </a:ext>
            </a:extLst>
          </p:cNvPr>
          <p:cNvSpPr txBox="1"/>
          <p:nvPr/>
        </p:nvSpPr>
        <p:spPr>
          <a:xfrm>
            <a:off x="2549635" y="4471556"/>
            <a:ext cx="1043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Dog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44572D3B-127D-4F3E-AEAD-C561D6714563}"/>
              </a:ext>
            </a:extLst>
          </p:cNvPr>
          <p:cNvSpPr txBox="1"/>
          <p:nvPr/>
        </p:nvSpPr>
        <p:spPr>
          <a:xfrm>
            <a:off x="9216623" y="4454234"/>
            <a:ext cx="1043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Cat</a:t>
            </a: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B4800FB1-FF96-4C22-BED9-5E9C3C11A805}"/>
              </a:ext>
            </a:extLst>
          </p:cNvPr>
          <p:cNvSpPr/>
          <p:nvPr/>
        </p:nvSpPr>
        <p:spPr>
          <a:xfrm>
            <a:off x="7815985" y="5033377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448E1483-BDBE-4DB8-B0CD-A341D4EDEF4F}"/>
              </a:ext>
            </a:extLst>
          </p:cNvPr>
          <p:cNvSpPr txBox="1"/>
          <p:nvPr/>
        </p:nvSpPr>
        <p:spPr>
          <a:xfrm>
            <a:off x="8186826" y="4920016"/>
            <a:ext cx="1301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Short hair</a:t>
            </a:r>
          </a:p>
        </p:txBody>
      </p: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B5357AE3-0EA0-40DC-8C17-32836F133EE3}"/>
              </a:ext>
            </a:extLst>
          </p:cNvPr>
          <p:cNvCxnSpPr>
            <a:cxnSpLocks/>
            <a:stCxn id="43" idx="3"/>
            <a:endCxn id="84" idx="7"/>
          </p:cNvCxnSpPr>
          <p:nvPr/>
        </p:nvCxnSpPr>
        <p:spPr>
          <a:xfrm flipH="1">
            <a:off x="8096736" y="4768707"/>
            <a:ext cx="851783" cy="31187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Oval 108">
            <a:extLst>
              <a:ext uri="{FF2B5EF4-FFF2-40B4-BE49-F238E27FC236}">
                <a16:creationId xmlns:a16="http://schemas.microsoft.com/office/drawing/2014/main" id="{CFDC6EDF-1BDC-4BB3-9291-8B70B431B01A}"/>
              </a:ext>
            </a:extLst>
          </p:cNvPr>
          <p:cNvSpPr/>
          <p:nvPr/>
        </p:nvSpPr>
        <p:spPr>
          <a:xfrm>
            <a:off x="3364444" y="5064205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E51EA96C-3E6E-481C-978A-96F10384C9E7}"/>
              </a:ext>
            </a:extLst>
          </p:cNvPr>
          <p:cNvSpPr txBox="1"/>
          <p:nvPr/>
        </p:nvSpPr>
        <p:spPr>
          <a:xfrm>
            <a:off x="3567296" y="4998289"/>
            <a:ext cx="1043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Guard</a:t>
            </a:r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47D1A1AF-A343-497C-BFF6-3F259C0B45B1}"/>
              </a:ext>
            </a:extLst>
          </p:cNvPr>
          <p:cNvSpPr/>
          <p:nvPr/>
        </p:nvSpPr>
        <p:spPr>
          <a:xfrm>
            <a:off x="1121408" y="5072460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69D17C8A-390A-4777-A88E-1414BD66B13A}"/>
              </a:ext>
            </a:extLst>
          </p:cNvPr>
          <p:cNvSpPr txBox="1"/>
          <p:nvPr/>
        </p:nvSpPr>
        <p:spPr>
          <a:xfrm>
            <a:off x="1462229" y="5033377"/>
            <a:ext cx="1110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Retriever</a:t>
            </a:r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8B89F231-51CF-45A0-8D91-B56B041B0EB4}"/>
              </a:ext>
            </a:extLst>
          </p:cNvPr>
          <p:cNvSpPr/>
          <p:nvPr/>
        </p:nvSpPr>
        <p:spPr>
          <a:xfrm>
            <a:off x="9846817" y="4895701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D99580C4-353A-42AF-BC52-1CB243B1777D}"/>
              </a:ext>
            </a:extLst>
          </p:cNvPr>
          <p:cNvSpPr txBox="1"/>
          <p:nvPr/>
        </p:nvSpPr>
        <p:spPr>
          <a:xfrm>
            <a:off x="10235062" y="4879539"/>
            <a:ext cx="1301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Long hair</a:t>
            </a:r>
          </a:p>
        </p:txBody>
      </p:sp>
      <p:cxnSp>
        <p:nvCxnSpPr>
          <p:cNvPr id="130" name="Straight Arrow Connector 129">
            <a:extLst>
              <a:ext uri="{FF2B5EF4-FFF2-40B4-BE49-F238E27FC236}">
                <a16:creationId xmlns:a16="http://schemas.microsoft.com/office/drawing/2014/main" id="{7B50D628-BB67-41CB-BA59-0F9B1874DFFA}"/>
              </a:ext>
            </a:extLst>
          </p:cNvPr>
          <p:cNvCxnSpPr>
            <a:cxnSpLocks/>
            <a:stCxn id="43" idx="5"/>
            <a:endCxn id="120" idx="2"/>
          </p:cNvCxnSpPr>
          <p:nvPr/>
        </p:nvCxnSpPr>
        <p:spPr>
          <a:xfrm>
            <a:off x="9181101" y="4768707"/>
            <a:ext cx="665716" cy="28816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TextBox 132">
            <a:extLst>
              <a:ext uri="{FF2B5EF4-FFF2-40B4-BE49-F238E27FC236}">
                <a16:creationId xmlns:a16="http://schemas.microsoft.com/office/drawing/2014/main" id="{EE12694C-0CDB-47A4-8E02-C901C1C8D743}"/>
              </a:ext>
            </a:extLst>
          </p:cNvPr>
          <p:cNvSpPr txBox="1"/>
          <p:nvPr/>
        </p:nvSpPr>
        <p:spPr>
          <a:xfrm>
            <a:off x="10011277" y="6191179"/>
            <a:ext cx="10262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Maine Coon</a:t>
            </a:r>
          </a:p>
        </p:txBody>
      </p:sp>
      <p:cxnSp>
        <p:nvCxnSpPr>
          <p:cNvPr id="139" name="Straight Arrow Connector 138">
            <a:extLst>
              <a:ext uri="{FF2B5EF4-FFF2-40B4-BE49-F238E27FC236}">
                <a16:creationId xmlns:a16="http://schemas.microsoft.com/office/drawing/2014/main" id="{95161A48-94AA-4B41-BC33-FD5A51B0F4D6}"/>
              </a:ext>
            </a:extLst>
          </p:cNvPr>
          <p:cNvCxnSpPr>
            <a:cxnSpLocks/>
            <a:stCxn id="26" idx="3"/>
            <a:endCxn id="112" idx="7"/>
          </p:cNvCxnSpPr>
          <p:nvPr/>
        </p:nvCxnSpPr>
        <p:spPr>
          <a:xfrm flipH="1">
            <a:off x="1402159" y="4708272"/>
            <a:ext cx="983016" cy="41139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8FC7E344-F8AE-4F25-9944-E2B0437D46F2}"/>
              </a:ext>
            </a:extLst>
          </p:cNvPr>
          <p:cNvCxnSpPr>
            <a:cxnSpLocks/>
            <a:stCxn id="26" idx="5"/>
            <a:endCxn id="109" idx="1"/>
          </p:cNvCxnSpPr>
          <p:nvPr/>
        </p:nvCxnSpPr>
        <p:spPr>
          <a:xfrm>
            <a:off x="2617757" y="4708272"/>
            <a:ext cx="794856" cy="40313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Oval 148">
            <a:extLst>
              <a:ext uri="{FF2B5EF4-FFF2-40B4-BE49-F238E27FC236}">
                <a16:creationId xmlns:a16="http://schemas.microsoft.com/office/drawing/2014/main" id="{E7B3A5EB-5199-465B-AE6A-69C2BD70CF68}"/>
              </a:ext>
            </a:extLst>
          </p:cNvPr>
          <p:cNvSpPr/>
          <p:nvPr/>
        </p:nvSpPr>
        <p:spPr>
          <a:xfrm>
            <a:off x="6511327" y="3553774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916769CC-3FAE-4F12-AC30-0CC3872D6DDB}"/>
              </a:ext>
            </a:extLst>
          </p:cNvPr>
          <p:cNvSpPr txBox="1"/>
          <p:nvPr/>
        </p:nvSpPr>
        <p:spPr>
          <a:xfrm>
            <a:off x="6936871" y="3499594"/>
            <a:ext cx="1043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Pet</a:t>
            </a:r>
          </a:p>
        </p:txBody>
      </p:sp>
      <p:cxnSp>
        <p:nvCxnSpPr>
          <p:cNvPr id="152" name="Straight Arrow Connector 151">
            <a:extLst>
              <a:ext uri="{FF2B5EF4-FFF2-40B4-BE49-F238E27FC236}">
                <a16:creationId xmlns:a16="http://schemas.microsoft.com/office/drawing/2014/main" id="{9F907AED-9CEB-4CC2-802E-C3A0644E7A4E}"/>
              </a:ext>
            </a:extLst>
          </p:cNvPr>
          <p:cNvCxnSpPr>
            <a:cxnSpLocks/>
            <a:endCxn id="149" idx="1"/>
          </p:cNvCxnSpPr>
          <p:nvPr/>
        </p:nvCxnSpPr>
        <p:spPr>
          <a:xfrm>
            <a:off x="6031273" y="3085351"/>
            <a:ext cx="528223" cy="51562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Arrow Connector 154">
            <a:extLst>
              <a:ext uri="{FF2B5EF4-FFF2-40B4-BE49-F238E27FC236}">
                <a16:creationId xmlns:a16="http://schemas.microsoft.com/office/drawing/2014/main" id="{19FFB6F4-719D-42F4-BAB0-3FD9A92BF1E5}"/>
              </a:ext>
            </a:extLst>
          </p:cNvPr>
          <p:cNvCxnSpPr>
            <a:cxnSpLocks/>
            <a:stCxn id="149" idx="3"/>
            <a:endCxn id="26" idx="6"/>
          </p:cNvCxnSpPr>
          <p:nvPr/>
        </p:nvCxnSpPr>
        <p:spPr>
          <a:xfrm flipH="1">
            <a:off x="2665926" y="3828910"/>
            <a:ext cx="3893570" cy="765397"/>
          </a:xfrm>
          <a:prstGeom prst="straightConnector1">
            <a:avLst/>
          </a:prstGeom>
          <a:ln w="190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Arrow Connector 157">
            <a:extLst>
              <a:ext uri="{FF2B5EF4-FFF2-40B4-BE49-F238E27FC236}">
                <a16:creationId xmlns:a16="http://schemas.microsoft.com/office/drawing/2014/main" id="{D6862CED-B13B-418C-A5B7-E8FD02B76693}"/>
              </a:ext>
            </a:extLst>
          </p:cNvPr>
          <p:cNvCxnSpPr>
            <a:cxnSpLocks/>
            <a:stCxn id="149" idx="5"/>
            <a:endCxn id="43" idx="1"/>
          </p:cNvCxnSpPr>
          <p:nvPr/>
        </p:nvCxnSpPr>
        <p:spPr>
          <a:xfrm>
            <a:off x="6792078" y="3828910"/>
            <a:ext cx="2156441" cy="711867"/>
          </a:xfrm>
          <a:prstGeom prst="straightConnector1">
            <a:avLst/>
          </a:prstGeom>
          <a:ln w="190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Image result for labrador retriever">
            <a:extLst>
              <a:ext uri="{FF2B5EF4-FFF2-40B4-BE49-F238E27FC236}">
                <a16:creationId xmlns:a16="http://schemas.microsoft.com/office/drawing/2014/main" id="{4DF826A3-43D5-4535-90D8-1853169D2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0350" y="1784305"/>
            <a:ext cx="2619375" cy="1743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4" name="TextBox 173">
            <a:extLst>
              <a:ext uri="{FF2B5EF4-FFF2-40B4-BE49-F238E27FC236}">
                <a16:creationId xmlns:a16="http://schemas.microsoft.com/office/drawing/2014/main" id="{DFA3802A-7AF8-4108-942C-03B247518A6B}"/>
              </a:ext>
            </a:extLst>
          </p:cNvPr>
          <p:cNvSpPr txBox="1"/>
          <p:nvPr/>
        </p:nvSpPr>
        <p:spPr>
          <a:xfrm>
            <a:off x="8888717" y="3624570"/>
            <a:ext cx="26310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What is this?</a:t>
            </a:r>
          </a:p>
        </p:txBody>
      </p:sp>
      <p:sp>
        <p:nvSpPr>
          <p:cNvPr id="66" name="Title 1">
            <a:extLst>
              <a:ext uri="{FF2B5EF4-FFF2-40B4-BE49-F238E27FC236}">
                <a16:creationId xmlns:a16="http://schemas.microsoft.com/office/drawing/2014/main" id="{BE6F3F67-57C9-40B1-82A1-D52495CA0065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Semantics of Language is Complex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C373A2B4-955C-411A-BE4B-5151BF0261CC}"/>
              </a:ext>
            </a:extLst>
          </p:cNvPr>
          <p:cNvSpPr txBox="1"/>
          <p:nvPr/>
        </p:nvSpPr>
        <p:spPr>
          <a:xfrm>
            <a:off x="510661" y="1000047"/>
            <a:ext cx="1065845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Human language classifies the same object into multiple categories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/>
              <a:t>WordTree</a:t>
            </a:r>
            <a:r>
              <a:rPr lang="en-US" sz="2800" dirty="0"/>
              <a:t> uses a complex hierarchy </a:t>
            </a:r>
          </a:p>
        </p:txBody>
      </p:sp>
    </p:spTree>
    <p:extLst>
      <p:ext uri="{BB962C8B-B14F-4D97-AF65-F5344CB8AC3E}">
        <p14:creationId xmlns:p14="http://schemas.microsoft.com/office/powerpoint/2010/main" val="3439541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3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/>
      <p:bldP spid="32" grpId="0"/>
      <p:bldP spid="33" grpId="0"/>
      <p:bldP spid="34" grpId="0"/>
      <p:bldP spid="35" grpId="0" animBg="1"/>
      <p:bldP spid="36" grpId="0" animBg="1"/>
      <p:bldP spid="37" grpId="0" animBg="1"/>
      <p:bldP spid="38" grpId="0" animBg="1"/>
      <p:bldP spid="39" grpId="0"/>
      <p:bldP spid="40" grpId="0"/>
      <p:bldP spid="42" grpId="0"/>
      <p:bldP spid="43" grpId="0" animBg="1"/>
      <p:bldP spid="104" grpId="0"/>
      <p:bldP spid="106" grpId="0"/>
      <p:bldP spid="107" grpId="0"/>
      <p:bldP spid="122" grpId="0"/>
      <p:bldP spid="123" grpId="0"/>
      <p:bldP spid="124" grpId="0"/>
      <p:bldP spid="125" grpId="0"/>
      <p:bldP spid="126" grpId="0"/>
      <p:bldP spid="84" grpId="0" animBg="1"/>
      <p:bldP spid="85" grpId="0"/>
      <p:bldP spid="109" grpId="0" animBg="1"/>
      <p:bldP spid="110" grpId="0"/>
      <p:bldP spid="112" grpId="0" animBg="1"/>
      <p:bldP spid="113" grpId="0"/>
      <p:bldP spid="120" grpId="0" animBg="1"/>
      <p:bldP spid="121" grpId="0"/>
      <p:bldP spid="133" grpId="0"/>
      <p:bldP spid="149" grpId="0" animBg="1"/>
      <p:bldP spid="150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0B5A4D83-A083-45EB-A9F5-18AB96D8324E}"/>
              </a:ext>
            </a:extLst>
          </p:cNvPr>
          <p:cNvSpPr/>
          <p:nvPr/>
        </p:nvSpPr>
        <p:spPr>
          <a:xfrm>
            <a:off x="2970351" y="3236246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D1ED4847-42C8-494A-8AE9-FE2BDFD9BA20}"/>
              </a:ext>
            </a:extLst>
          </p:cNvPr>
          <p:cNvSpPr/>
          <p:nvPr/>
        </p:nvSpPr>
        <p:spPr>
          <a:xfrm>
            <a:off x="4813710" y="2521962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D3F0475-46CE-4909-84D0-85B6219A17FE}"/>
              </a:ext>
            </a:extLst>
          </p:cNvPr>
          <p:cNvSpPr/>
          <p:nvPr/>
        </p:nvSpPr>
        <p:spPr>
          <a:xfrm>
            <a:off x="3379367" y="3760394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526AFCEF-859B-48AD-BE7B-19A7705758CD}"/>
              </a:ext>
            </a:extLst>
          </p:cNvPr>
          <p:cNvSpPr/>
          <p:nvPr/>
        </p:nvSpPr>
        <p:spPr>
          <a:xfrm>
            <a:off x="3976754" y="4433136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7445B3CC-021F-486C-9EDD-3B1E171ADCE3}"/>
              </a:ext>
            </a:extLst>
          </p:cNvPr>
          <p:cNvSpPr/>
          <p:nvPr/>
        </p:nvSpPr>
        <p:spPr>
          <a:xfrm>
            <a:off x="4913610" y="5831136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2150A50-D3BE-4593-A044-F0618A3BE89E}"/>
              </a:ext>
            </a:extLst>
          </p:cNvPr>
          <p:cNvSpPr txBox="1"/>
          <p:nvPr/>
        </p:nvSpPr>
        <p:spPr>
          <a:xfrm>
            <a:off x="4516927" y="6211669"/>
            <a:ext cx="11550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Labrador Retriever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A25A316F-7C74-4139-9E7F-15789FAEB496}"/>
              </a:ext>
            </a:extLst>
          </p:cNvPr>
          <p:cNvCxnSpPr>
            <a:cxnSpLocks/>
            <a:stCxn id="23" idx="3"/>
            <a:endCxn id="5" idx="7"/>
          </p:cNvCxnSpPr>
          <p:nvPr/>
        </p:nvCxnSpPr>
        <p:spPr>
          <a:xfrm flipH="1">
            <a:off x="3251102" y="2797098"/>
            <a:ext cx="1610777" cy="48635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B88BF9A9-2466-4092-9829-334F433B5C10}"/>
              </a:ext>
            </a:extLst>
          </p:cNvPr>
          <p:cNvCxnSpPr>
            <a:cxnSpLocks/>
            <a:stCxn id="5" idx="5"/>
            <a:endCxn id="25" idx="0"/>
          </p:cNvCxnSpPr>
          <p:nvPr/>
        </p:nvCxnSpPr>
        <p:spPr>
          <a:xfrm>
            <a:off x="3251102" y="3511382"/>
            <a:ext cx="292725" cy="2490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9BC36CF2-5404-430C-9A87-7D99609E6BB5}"/>
              </a:ext>
            </a:extLst>
          </p:cNvPr>
          <p:cNvCxnSpPr>
            <a:cxnSpLocks/>
            <a:stCxn id="25" idx="5"/>
            <a:endCxn id="26" idx="0"/>
          </p:cNvCxnSpPr>
          <p:nvPr/>
        </p:nvCxnSpPr>
        <p:spPr>
          <a:xfrm>
            <a:off x="3660118" y="4035530"/>
            <a:ext cx="481096" cy="39760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7AA8FD43-812C-4F23-B1CD-170C5B4AC7FA}"/>
              </a:ext>
            </a:extLst>
          </p:cNvPr>
          <p:cNvCxnSpPr>
            <a:cxnSpLocks/>
            <a:stCxn id="112" idx="4"/>
            <a:endCxn id="27" idx="0"/>
          </p:cNvCxnSpPr>
          <p:nvPr/>
        </p:nvCxnSpPr>
        <p:spPr>
          <a:xfrm>
            <a:off x="5069251" y="5589404"/>
            <a:ext cx="8819" cy="24173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>
            <a:extLst>
              <a:ext uri="{FF2B5EF4-FFF2-40B4-BE49-F238E27FC236}">
                <a16:creationId xmlns:a16="http://schemas.microsoft.com/office/drawing/2014/main" id="{AC9CB9A9-D337-412C-B904-B6711A718189}"/>
              </a:ext>
            </a:extLst>
          </p:cNvPr>
          <p:cNvSpPr txBox="1"/>
          <p:nvPr/>
        </p:nvSpPr>
        <p:spPr>
          <a:xfrm>
            <a:off x="5407922" y="2782688"/>
            <a:ext cx="8530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/>
              <a:t>….</a:t>
            </a:r>
          </a:p>
        </p:txBody>
      </p: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5A8FDF4A-E1BD-43DD-9DFE-B0CDD2CFDDD5}"/>
              </a:ext>
            </a:extLst>
          </p:cNvPr>
          <p:cNvCxnSpPr>
            <a:cxnSpLocks/>
            <a:stCxn id="23" idx="5"/>
          </p:cNvCxnSpPr>
          <p:nvPr/>
        </p:nvCxnSpPr>
        <p:spPr>
          <a:xfrm>
            <a:off x="5094461" y="2797098"/>
            <a:ext cx="547650" cy="45237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TextBox 121">
            <a:extLst>
              <a:ext uri="{FF2B5EF4-FFF2-40B4-BE49-F238E27FC236}">
                <a16:creationId xmlns:a16="http://schemas.microsoft.com/office/drawing/2014/main" id="{FB3F0955-A112-4C4D-B46C-D54F4CFE41E4}"/>
              </a:ext>
            </a:extLst>
          </p:cNvPr>
          <p:cNvSpPr txBox="1"/>
          <p:nvPr/>
        </p:nvSpPr>
        <p:spPr>
          <a:xfrm>
            <a:off x="4367518" y="2889975"/>
            <a:ext cx="1026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Object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1E5DEDFF-E291-479F-957C-0BCB96906681}"/>
              </a:ext>
            </a:extLst>
          </p:cNvPr>
          <p:cNvSpPr txBox="1"/>
          <p:nvPr/>
        </p:nvSpPr>
        <p:spPr>
          <a:xfrm>
            <a:off x="3436847" y="3234112"/>
            <a:ext cx="1026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Animal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2EEA3976-CE6C-4B22-9DD7-6577904F65F6}"/>
              </a:ext>
            </a:extLst>
          </p:cNvPr>
          <p:cNvSpPr txBox="1"/>
          <p:nvPr/>
        </p:nvSpPr>
        <p:spPr>
          <a:xfrm>
            <a:off x="3805645" y="3736899"/>
            <a:ext cx="1043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Mammal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AE16F7BE-DFFE-4C39-AF11-752C5748EE02}"/>
              </a:ext>
            </a:extLst>
          </p:cNvPr>
          <p:cNvSpPr txBox="1"/>
          <p:nvPr/>
        </p:nvSpPr>
        <p:spPr>
          <a:xfrm>
            <a:off x="3805645" y="4067555"/>
            <a:ext cx="1043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Dog</a:t>
            </a:r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47D1A1AF-A343-497C-BFF6-3F259C0B45B1}"/>
              </a:ext>
            </a:extLst>
          </p:cNvPr>
          <p:cNvSpPr/>
          <p:nvPr/>
        </p:nvSpPr>
        <p:spPr>
          <a:xfrm>
            <a:off x="4913610" y="5267062"/>
            <a:ext cx="311282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69D17C8A-390A-4777-A88E-1414BD66B13A}"/>
              </a:ext>
            </a:extLst>
          </p:cNvPr>
          <p:cNvSpPr txBox="1"/>
          <p:nvPr/>
        </p:nvSpPr>
        <p:spPr>
          <a:xfrm>
            <a:off x="5331907" y="5274460"/>
            <a:ext cx="1110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Retriever</a:t>
            </a:r>
          </a:p>
        </p:txBody>
      </p:sp>
      <p:cxnSp>
        <p:nvCxnSpPr>
          <p:cNvPr id="139" name="Straight Arrow Connector 138">
            <a:extLst>
              <a:ext uri="{FF2B5EF4-FFF2-40B4-BE49-F238E27FC236}">
                <a16:creationId xmlns:a16="http://schemas.microsoft.com/office/drawing/2014/main" id="{95161A48-94AA-4B41-BC33-FD5A51B0F4D6}"/>
              </a:ext>
            </a:extLst>
          </p:cNvPr>
          <p:cNvCxnSpPr>
            <a:cxnSpLocks/>
            <a:stCxn id="26" idx="4"/>
            <a:endCxn id="112" idx="0"/>
          </p:cNvCxnSpPr>
          <p:nvPr/>
        </p:nvCxnSpPr>
        <p:spPr>
          <a:xfrm>
            <a:off x="4141214" y="4755478"/>
            <a:ext cx="928037" cy="51158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Oval 148">
            <a:extLst>
              <a:ext uri="{FF2B5EF4-FFF2-40B4-BE49-F238E27FC236}">
                <a16:creationId xmlns:a16="http://schemas.microsoft.com/office/drawing/2014/main" id="{E7B3A5EB-5199-465B-AE6A-69C2BD70CF68}"/>
              </a:ext>
            </a:extLst>
          </p:cNvPr>
          <p:cNvSpPr/>
          <p:nvPr/>
        </p:nvSpPr>
        <p:spPr>
          <a:xfrm>
            <a:off x="6428669" y="3961180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916769CC-3FAE-4F12-AC30-0CC3872D6DDB}"/>
              </a:ext>
            </a:extLst>
          </p:cNvPr>
          <p:cNvSpPr txBox="1"/>
          <p:nvPr/>
        </p:nvSpPr>
        <p:spPr>
          <a:xfrm>
            <a:off x="6221230" y="3591848"/>
            <a:ext cx="1043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Pet</a:t>
            </a:r>
          </a:p>
        </p:txBody>
      </p:sp>
      <p:cxnSp>
        <p:nvCxnSpPr>
          <p:cNvPr id="152" name="Straight Arrow Connector 151">
            <a:extLst>
              <a:ext uri="{FF2B5EF4-FFF2-40B4-BE49-F238E27FC236}">
                <a16:creationId xmlns:a16="http://schemas.microsoft.com/office/drawing/2014/main" id="{9F907AED-9CEB-4CC2-802E-C3A0644E7A4E}"/>
              </a:ext>
            </a:extLst>
          </p:cNvPr>
          <p:cNvCxnSpPr>
            <a:cxnSpLocks/>
            <a:endCxn id="149" idx="1"/>
          </p:cNvCxnSpPr>
          <p:nvPr/>
        </p:nvCxnSpPr>
        <p:spPr>
          <a:xfrm>
            <a:off x="5948615" y="3492757"/>
            <a:ext cx="528223" cy="51562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Arrow Connector 154">
            <a:extLst>
              <a:ext uri="{FF2B5EF4-FFF2-40B4-BE49-F238E27FC236}">
                <a16:creationId xmlns:a16="http://schemas.microsoft.com/office/drawing/2014/main" id="{19FFB6F4-719D-42F4-BAB0-3FD9A92BF1E5}"/>
              </a:ext>
            </a:extLst>
          </p:cNvPr>
          <p:cNvCxnSpPr>
            <a:cxnSpLocks/>
            <a:stCxn id="149" idx="3"/>
            <a:endCxn id="26" idx="7"/>
          </p:cNvCxnSpPr>
          <p:nvPr/>
        </p:nvCxnSpPr>
        <p:spPr>
          <a:xfrm flipH="1">
            <a:off x="4257505" y="4236316"/>
            <a:ext cx="2219333" cy="244026"/>
          </a:xfrm>
          <a:prstGeom prst="straightConnector1">
            <a:avLst/>
          </a:prstGeom>
          <a:ln w="190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Image result for labrador retriever">
            <a:extLst>
              <a:ext uri="{FF2B5EF4-FFF2-40B4-BE49-F238E27FC236}">
                <a16:creationId xmlns:a16="http://schemas.microsoft.com/office/drawing/2014/main" id="{4DF826A3-43D5-4535-90D8-1853169D2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0350" y="1784305"/>
            <a:ext cx="2619375" cy="1743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4" name="TextBox 173">
            <a:extLst>
              <a:ext uri="{FF2B5EF4-FFF2-40B4-BE49-F238E27FC236}">
                <a16:creationId xmlns:a16="http://schemas.microsoft.com/office/drawing/2014/main" id="{DFA3802A-7AF8-4108-942C-03B247518A6B}"/>
              </a:ext>
            </a:extLst>
          </p:cNvPr>
          <p:cNvSpPr txBox="1"/>
          <p:nvPr/>
        </p:nvSpPr>
        <p:spPr>
          <a:xfrm>
            <a:off x="8888717" y="3624570"/>
            <a:ext cx="26310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What is this?</a:t>
            </a:r>
          </a:p>
        </p:txBody>
      </p:sp>
      <p:sp>
        <p:nvSpPr>
          <p:cNvPr id="66" name="Title 1">
            <a:extLst>
              <a:ext uri="{FF2B5EF4-FFF2-40B4-BE49-F238E27FC236}">
                <a16:creationId xmlns:a16="http://schemas.microsoft.com/office/drawing/2014/main" id="{BE6F3F67-57C9-40B1-82A1-D52495CA0065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Semantics of Language is Complex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C373A2B4-955C-411A-BE4B-5151BF0261CC}"/>
              </a:ext>
            </a:extLst>
          </p:cNvPr>
          <p:cNvSpPr txBox="1"/>
          <p:nvPr/>
        </p:nvSpPr>
        <p:spPr>
          <a:xfrm>
            <a:off x="510661" y="1000047"/>
            <a:ext cx="1065845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Human language classifies the same object into multiple categories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What are the conditional probabilities?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Computation depends on semantics!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399B397C-AE4E-4ED5-8C2A-F08266291CDB}"/>
              </a:ext>
            </a:extLst>
          </p:cNvPr>
          <p:cNvSpPr txBox="1"/>
          <p:nvPr/>
        </p:nvSpPr>
        <p:spPr>
          <a:xfrm>
            <a:off x="3372677" y="2483800"/>
            <a:ext cx="14647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p(object)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2DD3237D-7509-4857-9A8C-F89E46DD5B9A}"/>
              </a:ext>
            </a:extLst>
          </p:cNvPr>
          <p:cNvSpPr txBox="1"/>
          <p:nvPr/>
        </p:nvSpPr>
        <p:spPr>
          <a:xfrm>
            <a:off x="149902" y="3168236"/>
            <a:ext cx="29024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p(</a:t>
            </a:r>
            <a:r>
              <a:rPr lang="en-US" b="1" dirty="0" err="1"/>
              <a:t>animal|object</a:t>
            </a:r>
            <a:r>
              <a:rPr lang="en-US" b="1" dirty="0"/>
              <a:t>)p(object)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14876413-798D-4D12-9E4C-1E5BBEEF9659}"/>
              </a:ext>
            </a:extLst>
          </p:cNvPr>
          <p:cNvSpPr txBox="1"/>
          <p:nvPr/>
        </p:nvSpPr>
        <p:spPr>
          <a:xfrm>
            <a:off x="174091" y="3775859"/>
            <a:ext cx="3413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p(</a:t>
            </a:r>
            <a:r>
              <a:rPr lang="en-US" b="1" dirty="0" err="1"/>
              <a:t>mamal|animal</a:t>
            </a:r>
            <a:r>
              <a:rPr lang="en-US" b="1" dirty="0"/>
              <a:t>)…p(object)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B308497C-54CD-4087-BCE7-ACFB28A96794}"/>
              </a:ext>
            </a:extLst>
          </p:cNvPr>
          <p:cNvSpPr txBox="1"/>
          <p:nvPr/>
        </p:nvSpPr>
        <p:spPr>
          <a:xfrm>
            <a:off x="873839" y="4446262"/>
            <a:ext cx="3413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p(</a:t>
            </a:r>
            <a:r>
              <a:rPr lang="en-US" b="1" dirty="0" err="1"/>
              <a:t>dog|mamal</a:t>
            </a:r>
            <a:r>
              <a:rPr lang="en-US" b="1" dirty="0"/>
              <a:t>)…p(object)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94447F30-F5F0-4C97-919A-0B3DA3ABE302}"/>
              </a:ext>
            </a:extLst>
          </p:cNvPr>
          <p:cNvSpPr txBox="1"/>
          <p:nvPr/>
        </p:nvSpPr>
        <p:spPr>
          <a:xfrm>
            <a:off x="1855619" y="5238551"/>
            <a:ext cx="3413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p(</a:t>
            </a:r>
            <a:r>
              <a:rPr lang="en-US" b="1" dirty="0" err="1"/>
              <a:t>retriever|dog</a:t>
            </a:r>
            <a:r>
              <a:rPr lang="en-US" b="1" dirty="0"/>
              <a:t>)…p(object)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B27FB23C-AAEE-4D04-8386-C351C619D31D}"/>
              </a:ext>
            </a:extLst>
          </p:cNvPr>
          <p:cNvSpPr txBox="1"/>
          <p:nvPr/>
        </p:nvSpPr>
        <p:spPr>
          <a:xfrm>
            <a:off x="510661" y="5823387"/>
            <a:ext cx="44548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p(Labrador </a:t>
            </a:r>
            <a:r>
              <a:rPr lang="en-US" b="1" dirty="0" err="1"/>
              <a:t>retriever|retriever</a:t>
            </a:r>
            <a:r>
              <a:rPr lang="en-US" b="1" dirty="0"/>
              <a:t>)…p(object)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72B1D3D1-D808-4B8F-95AD-840A7073CBC9}"/>
              </a:ext>
            </a:extLst>
          </p:cNvPr>
          <p:cNvSpPr txBox="1"/>
          <p:nvPr/>
        </p:nvSpPr>
        <p:spPr>
          <a:xfrm>
            <a:off x="6113075" y="3959119"/>
            <a:ext cx="3413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p(pet|…)…p(object)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3A07F5B7-9C6C-4050-A42A-D584A13F1D8F}"/>
              </a:ext>
            </a:extLst>
          </p:cNvPr>
          <p:cNvSpPr txBox="1"/>
          <p:nvPr/>
        </p:nvSpPr>
        <p:spPr>
          <a:xfrm>
            <a:off x="3708287" y="4455396"/>
            <a:ext cx="3413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p(</a:t>
            </a:r>
            <a:r>
              <a:rPr lang="en-US" b="1" dirty="0" err="1"/>
              <a:t>dog|pet</a:t>
            </a:r>
            <a:r>
              <a:rPr lang="en-US" b="1" dirty="0"/>
              <a:t>)…p(object)</a:t>
            </a:r>
          </a:p>
        </p:txBody>
      </p:sp>
    </p:spTree>
    <p:extLst>
      <p:ext uri="{BB962C8B-B14F-4D97-AF65-F5344CB8AC3E}">
        <p14:creationId xmlns:p14="http://schemas.microsoft.com/office/powerpoint/2010/main" val="1547984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" grpId="0"/>
      <p:bldP spid="149" grpId="0" animBg="1"/>
      <p:bldP spid="150" grpId="0"/>
      <p:bldP spid="76" grpId="0"/>
      <p:bldP spid="79" grpId="0"/>
      <p:bldP spid="80" grpId="0"/>
      <p:bldP spid="81" grpId="0"/>
      <p:bldP spid="83" grpId="0"/>
      <p:bldP spid="86" grpId="0"/>
      <p:bldP spid="92" grpId="0"/>
      <p:bldP spid="94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Integrating Datasets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Need to integrate multiple datasets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4" y="1756352"/>
            <a:ext cx="1088661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Integration of the datasets requires integration of classification terms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Integrate terms by shortest path on </a:t>
            </a:r>
            <a:r>
              <a:rPr lang="en-US" sz="2800" dirty="0" err="1"/>
              <a:t>WordTree</a:t>
            </a: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 common term to integrate bounding box and extensive classification categories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879796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5591447"/>
          </a:xfrm>
        </p:spPr>
        <p:txBody>
          <a:bodyPr>
            <a:normAutofit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What approaches might be used to find objects in a complex scene?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Example: Classical approach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Compute features – e.g. HOGs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Search to localize objects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Classify objects detected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Example: Classical approach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Compute embedding – e.g. PCA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Locate similar patches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e.g. the eigen-faces algorithm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Use deep neural networks 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Dramatic increase in accuracy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speed may be sacrificed</a:t>
            </a:r>
          </a:p>
          <a:p>
            <a:pPr lvl="1"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Create feature map with CNN</a:t>
            </a:r>
          </a:p>
          <a:p>
            <a:pPr lvl="1"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Localize and classify objects</a:t>
            </a:r>
          </a:p>
          <a:p>
            <a:pPr marL="0" indent="0">
              <a:spcBef>
                <a:spcPts val="400"/>
              </a:spcBef>
              <a:buNone/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</p:spTree>
    <p:extLst>
      <p:ext uri="{BB962C8B-B14F-4D97-AF65-F5344CB8AC3E}">
        <p14:creationId xmlns:p14="http://schemas.microsoft.com/office/powerpoint/2010/main" val="757633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380335" cy="642257"/>
          </a:xfrm>
        </p:spPr>
        <p:txBody>
          <a:bodyPr>
            <a:normAutofit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Object detection is a hard problem - Real-world scenes are cluttered </a:t>
            </a: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80D4BC-04D8-439D-84EF-4CA1108298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0334" y="2179770"/>
            <a:ext cx="6363251" cy="4256139"/>
          </a:xfrm>
          <a:prstGeom prst="rect">
            <a:avLst/>
          </a:prstGeom>
        </p:spPr>
      </p:pic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B6A32BE2-92CD-42DA-B8DE-CBAA4C5D6532}"/>
              </a:ext>
            </a:extLst>
          </p:cNvPr>
          <p:cNvSpPr txBox="1">
            <a:spLocks/>
          </p:cNvSpPr>
          <p:nvPr/>
        </p:nvSpPr>
        <p:spPr>
          <a:xfrm>
            <a:off x="458605" y="2463800"/>
            <a:ext cx="4197215" cy="32867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Font typeface="Arial" panose="020B0604020202020204" pitchFamily="34" charset="0"/>
              <a:buChar char="•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Hard to uniquely detect and classify all objects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This object is both a vase and a potted plant</a:t>
            </a: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C2349D0-7C8E-4DCE-AE41-070B6714282D}"/>
              </a:ext>
            </a:extLst>
          </p:cNvPr>
          <p:cNvCxnSpPr/>
          <p:nvPr/>
        </p:nvCxnSpPr>
        <p:spPr>
          <a:xfrm>
            <a:off x="4521200" y="3667760"/>
            <a:ext cx="2768600" cy="25908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5602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616857"/>
          </a:xfrm>
        </p:spPr>
        <p:txBody>
          <a:bodyPr>
            <a:normAutofit fontScale="92500"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Object detection is a hard problem - Occultation is common in real-world scenes  </a:t>
            </a: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D4E423B-77DA-41B7-87C5-56C4E64EC3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4382" y="1803884"/>
            <a:ext cx="6489026" cy="4836160"/>
          </a:xfrm>
          <a:prstGeom prst="rect">
            <a:avLst/>
          </a:prstGeom>
        </p:spPr>
      </p:pic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CDDDE5FE-9146-4A54-B6CB-1DBBDE691B4E}"/>
              </a:ext>
            </a:extLst>
          </p:cNvPr>
          <p:cNvSpPr txBox="1">
            <a:spLocks/>
          </p:cNvSpPr>
          <p:nvPr/>
        </p:nvSpPr>
        <p:spPr>
          <a:xfrm>
            <a:off x="458605" y="2463800"/>
            <a:ext cx="4197215" cy="32867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Font typeface="Arial" panose="020B0604020202020204" pitchFamily="34" charset="0"/>
              <a:buChar char="•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How many people are in this scene?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Are these heads or people?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What is this object?</a:t>
            </a: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FF78EBC-330D-47F9-986F-84ABAF6D8DDD}"/>
              </a:ext>
            </a:extLst>
          </p:cNvPr>
          <p:cNvCxnSpPr>
            <a:cxnSpLocks/>
          </p:cNvCxnSpPr>
          <p:nvPr/>
        </p:nvCxnSpPr>
        <p:spPr>
          <a:xfrm flipV="1">
            <a:off x="3495040" y="3205480"/>
            <a:ext cx="5349240" cy="43688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203A087-8486-427A-A969-67377181A767}"/>
              </a:ext>
            </a:extLst>
          </p:cNvPr>
          <p:cNvCxnSpPr>
            <a:cxnSpLocks/>
          </p:cNvCxnSpPr>
          <p:nvPr/>
        </p:nvCxnSpPr>
        <p:spPr>
          <a:xfrm>
            <a:off x="3804920" y="4439920"/>
            <a:ext cx="3662680" cy="18288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2655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616857"/>
          </a:xfrm>
        </p:spPr>
        <p:txBody>
          <a:bodyPr>
            <a:normAutofit fontScale="92500"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Object detection is a hard problem – Trade-offs of speed, categories and accuracy   </a:t>
            </a: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CDDDE5FE-9146-4A54-B6CB-1DBBDE691B4E}"/>
              </a:ext>
            </a:extLst>
          </p:cNvPr>
          <p:cNvSpPr txBox="1">
            <a:spLocks/>
          </p:cNvSpPr>
          <p:nvPr/>
        </p:nvSpPr>
        <p:spPr>
          <a:xfrm>
            <a:off x="458605" y="1716066"/>
            <a:ext cx="4683331" cy="46471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Font typeface="Arial" panose="020B0604020202020204" pitchFamily="34" charset="0"/>
              <a:buChar char="•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400"/>
              </a:spcBef>
            </a:pP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</a:rPr>
              <a:t>Selection of object detection models has multi-dimensional trade-offs</a:t>
            </a:r>
          </a:p>
          <a:p>
            <a:pPr>
              <a:spcBef>
                <a:spcPts val="400"/>
              </a:spcBef>
            </a:pP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</a:rPr>
              <a:t>Less confidence in classification with increasing number of categories</a:t>
            </a:r>
          </a:p>
          <a:p>
            <a:pPr>
              <a:spcBef>
                <a:spcPts val="400"/>
              </a:spcBef>
            </a:pP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</a:rPr>
              <a:t>Lower complexity straight-through models are faster</a:t>
            </a:r>
          </a:p>
          <a:p>
            <a:pPr>
              <a:spcBef>
                <a:spcPts val="400"/>
              </a:spcBef>
            </a:pP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</a:rPr>
              <a:t>Chose model to meet requirements</a:t>
            </a:r>
          </a:p>
          <a:p>
            <a:pPr>
              <a:spcBef>
                <a:spcPts val="400"/>
              </a:spcBef>
            </a:pPr>
            <a:endParaRPr lang="en-GB" sz="2400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FF78EBC-330D-47F9-986F-84ABAF6D8DDD}"/>
              </a:ext>
            </a:extLst>
          </p:cNvPr>
          <p:cNvCxnSpPr>
            <a:cxnSpLocks/>
            <a:stCxn id="15" idx="0"/>
            <a:endCxn id="18" idx="2"/>
          </p:cNvCxnSpPr>
          <p:nvPr/>
        </p:nvCxnSpPr>
        <p:spPr>
          <a:xfrm flipH="1" flipV="1">
            <a:off x="7565705" y="2962422"/>
            <a:ext cx="2837160" cy="1919214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203A087-8486-427A-A969-67377181A767}"/>
              </a:ext>
            </a:extLst>
          </p:cNvPr>
          <p:cNvCxnSpPr>
            <a:cxnSpLocks/>
          </p:cNvCxnSpPr>
          <p:nvPr/>
        </p:nvCxnSpPr>
        <p:spPr>
          <a:xfrm>
            <a:off x="6096000" y="6174297"/>
            <a:ext cx="548431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3129608-75E5-4CF9-857E-3562E6585D72}"/>
              </a:ext>
            </a:extLst>
          </p:cNvPr>
          <p:cNvCxnSpPr>
            <a:cxnSpLocks/>
          </p:cNvCxnSpPr>
          <p:nvPr/>
        </p:nvCxnSpPr>
        <p:spPr>
          <a:xfrm flipV="1">
            <a:off x="6096000" y="1897693"/>
            <a:ext cx="0" cy="427660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27F5764A-D9B3-492A-8C35-D3DC0C6B6336}"/>
              </a:ext>
            </a:extLst>
          </p:cNvPr>
          <p:cNvSpPr txBox="1"/>
          <p:nvPr/>
        </p:nvSpPr>
        <p:spPr>
          <a:xfrm>
            <a:off x="9225418" y="4881636"/>
            <a:ext cx="23548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Single shot detectors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7E22256-9E90-4012-BCD6-082310C965CC}"/>
              </a:ext>
            </a:extLst>
          </p:cNvPr>
          <p:cNvSpPr txBox="1"/>
          <p:nvPr/>
        </p:nvSpPr>
        <p:spPr>
          <a:xfrm>
            <a:off x="6966557" y="6174297"/>
            <a:ext cx="40396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Increasing frame rate - speed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4B40FBA-E765-4B3F-85F4-8CA489D7CF6A}"/>
              </a:ext>
            </a:extLst>
          </p:cNvPr>
          <p:cNvSpPr txBox="1"/>
          <p:nvPr/>
        </p:nvSpPr>
        <p:spPr>
          <a:xfrm rot="16200000">
            <a:off x="3635531" y="3829689"/>
            <a:ext cx="43256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Increasing number of categories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AADAD08-D768-4708-A39A-2C6D52BE9D03}"/>
              </a:ext>
            </a:extLst>
          </p:cNvPr>
          <p:cNvSpPr txBox="1"/>
          <p:nvPr/>
        </p:nvSpPr>
        <p:spPr>
          <a:xfrm>
            <a:off x="6252559" y="2131425"/>
            <a:ext cx="26262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Complex multi-step models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9719101-C723-48E2-9535-33A8F0E055E5}"/>
              </a:ext>
            </a:extLst>
          </p:cNvPr>
          <p:cNvSpPr txBox="1"/>
          <p:nvPr/>
        </p:nvSpPr>
        <p:spPr>
          <a:xfrm rot="1932879">
            <a:off x="7618124" y="3290521"/>
            <a:ext cx="34987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Increasing model complexity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C0AD9865-9E35-4625-8455-F758CD513CEF}"/>
              </a:ext>
            </a:extLst>
          </p:cNvPr>
          <p:cNvCxnSpPr>
            <a:cxnSpLocks/>
          </p:cNvCxnSpPr>
          <p:nvPr/>
        </p:nvCxnSpPr>
        <p:spPr>
          <a:xfrm>
            <a:off x="7183677" y="3112718"/>
            <a:ext cx="0" cy="2493825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1092CA4C-A71E-401B-8138-CE2F1181680C}"/>
              </a:ext>
            </a:extLst>
          </p:cNvPr>
          <p:cNvSpPr txBox="1"/>
          <p:nvPr/>
        </p:nvSpPr>
        <p:spPr>
          <a:xfrm rot="5400000">
            <a:off x="4677472" y="4026242"/>
            <a:ext cx="40396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Increasing confidence – </a:t>
            </a:r>
          </a:p>
          <a:p>
            <a:pPr algn="ctr"/>
            <a:r>
              <a:rPr lang="en-US" sz="2400" dirty="0"/>
              <a:t>Classification accuracy</a:t>
            </a:r>
          </a:p>
        </p:txBody>
      </p:sp>
    </p:spTree>
    <p:extLst>
      <p:ext uri="{BB962C8B-B14F-4D97-AF65-F5344CB8AC3E}">
        <p14:creationId xmlns:p14="http://schemas.microsoft.com/office/powerpoint/2010/main" val="4237853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7" grpId="0"/>
      <p:bldP spid="18" grpId="0"/>
      <p:bldP spid="22" grpId="0"/>
      <p:bldP spid="26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7372</TotalTime>
  <Words>2990</Words>
  <Application>Microsoft Office PowerPoint</Application>
  <PresentationFormat>Widescreen</PresentationFormat>
  <Paragraphs>468</Paragraphs>
  <Slides>54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62" baseType="lpstr">
      <vt:lpstr>Arial</vt:lpstr>
      <vt:lpstr>Calibri</vt:lpstr>
      <vt:lpstr>Calibri Light</vt:lpstr>
      <vt:lpstr>Cambria Math</vt:lpstr>
      <vt:lpstr>Courier New</vt:lpstr>
      <vt:lpstr>Segoe</vt:lpstr>
      <vt:lpstr>Segoe UI</vt:lpstr>
      <vt:lpstr>Office Theme</vt:lpstr>
      <vt:lpstr>CSCI E-25 Computer Vision</vt:lpstr>
      <vt:lpstr>Overview of Object Detection</vt:lpstr>
      <vt:lpstr>Overview of Object Detection</vt:lpstr>
      <vt:lpstr>Lesson Overview</vt:lpstr>
      <vt:lpstr>PowerPoint Presentation</vt:lpstr>
      <vt:lpstr>Overview of Object Detection</vt:lpstr>
      <vt:lpstr>Overview of Object Detection</vt:lpstr>
      <vt:lpstr>Overview of Object Detection</vt:lpstr>
      <vt:lpstr>Overview of Object Detection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 Evaluation of object detection</vt:lpstr>
      <vt:lpstr>    Evaluation of object detection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Stephe Elston</dc:creator>
  <cp:lastModifiedBy>Stephen Elston</cp:lastModifiedBy>
  <cp:revision>296</cp:revision>
  <cp:lastPrinted>2019-12-06T01:30:02Z</cp:lastPrinted>
  <dcterms:created xsi:type="dcterms:W3CDTF">2019-11-27T16:52:28Z</dcterms:created>
  <dcterms:modified xsi:type="dcterms:W3CDTF">2022-12-23T17:42:04Z</dcterms:modified>
</cp:coreProperties>
</file>

<file path=docProps/thumbnail.jpeg>
</file>